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6" r:id="rId3"/>
    <p:sldId id="275" r:id="rId4"/>
    <p:sldId id="267" r:id="rId5"/>
    <p:sldId id="268" r:id="rId6"/>
    <p:sldId id="274" r:id="rId7"/>
    <p:sldId id="269" r:id="rId8"/>
    <p:sldId id="270" r:id="rId9"/>
    <p:sldId id="271" r:id="rId10"/>
    <p:sldId id="272" r:id="rId11"/>
    <p:sldId id="273" r:id="rId12"/>
    <p:sldId id="27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E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096A75-153F-453A-A600-BC01DE2CF560}" type="datetimeFigureOut">
              <a:rPr lang="en-GB" smtClean="0"/>
              <a:t>19/01/2024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4014C1-97BA-477C-AD6B-75883C15FEE9}" type="slidenum">
              <a:rPr lang="en-GB" smtClean="0"/>
              <a:t>‹#›</a:t>
            </a:fld>
            <a:endParaRPr lang="en-GB"/>
          </a:p>
        </p:txBody>
      </p:sp>
    </p:spTree>
    <p:extLst>
      <p:ext uri="{BB962C8B-B14F-4D97-AF65-F5344CB8AC3E}">
        <p14:creationId xmlns:p14="http://schemas.microsoft.com/office/powerpoint/2010/main" val="2961740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dirty="0"/>
              <a:t> </a:t>
            </a:r>
          </a:p>
        </p:txBody>
      </p:sp>
      <p:sp>
        <p:nvSpPr>
          <p:cNvPr id="4" name="Slide Number Placeholder 3"/>
          <p:cNvSpPr>
            <a:spLocks noGrp="1"/>
          </p:cNvSpPr>
          <p:nvPr>
            <p:ph type="sldNum" sz="quarter" idx="10"/>
          </p:nvPr>
        </p:nvSpPr>
        <p:spPr/>
        <p:txBody>
          <a:bodyPr/>
          <a:lstStyle/>
          <a:p>
            <a:fld id="{353C66D7-2F80-466C-B105-472CE17F9FEE}" type="slidenum">
              <a:rPr lang="en-GB" smtClean="0"/>
              <a:t>1</a:t>
            </a:fld>
            <a:endParaRPr lang="en-GB"/>
          </a:p>
        </p:txBody>
      </p:sp>
    </p:spTree>
    <p:extLst>
      <p:ext uri="{BB962C8B-B14F-4D97-AF65-F5344CB8AC3E}">
        <p14:creationId xmlns:p14="http://schemas.microsoft.com/office/powerpoint/2010/main" val="40641695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10"/>
          </p:nvPr>
        </p:nvSpPr>
        <p:spPr/>
        <p:txBody>
          <a:bodyPr/>
          <a:lstStyle/>
          <a:p>
            <a:fld id="{353C66D7-2F80-466C-B105-472CE17F9FEE}" type="slidenum">
              <a:rPr lang="en-GB" smtClean="0"/>
              <a:t>10</a:t>
            </a:fld>
            <a:endParaRPr lang="en-GB"/>
          </a:p>
        </p:txBody>
      </p:sp>
    </p:spTree>
    <p:extLst>
      <p:ext uri="{BB962C8B-B14F-4D97-AF65-F5344CB8AC3E}">
        <p14:creationId xmlns:p14="http://schemas.microsoft.com/office/powerpoint/2010/main" val="652281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10"/>
          </p:nvPr>
        </p:nvSpPr>
        <p:spPr/>
        <p:txBody>
          <a:bodyPr/>
          <a:lstStyle/>
          <a:p>
            <a:fld id="{353C66D7-2F80-466C-B105-472CE17F9FEE}" type="slidenum">
              <a:rPr lang="en-GB" smtClean="0"/>
              <a:t>11</a:t>
            </a:fld>
            <a:endParaRPr lang="en-GB"/>
          </a:p>
        </p:txBody>
      </p:sp>
    </p:spTree>
    <p:extLst>
      <p:ext uri="{BB962C8B-B14F-4D97-AF65-F5344CB8AC3E}">
        <p14:creationId xmlns:p14="http://schemas.microsoft.com/office/powerpoint/2010/main" val="2760267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10"/>
          </p:nvPr>
        </p:nvSpPr>
        <p:spPr/>
        <p:txBody>
          <a:bodyPr/>
          <a:lstStyle/>
          <a:p>
            <a:fld id="{353C66D7-2F80-466C-B105-472CE17F9FEE}" type="slidenum">
              <a:rPr lang="en-GB" smtClean="0"/>
              <a:t>12</a:t>
            </a:fld>
            <a:endParaRPr lang="en-GB"/>
          </a:p>
        </p:txBody>
      </p:sp>
    </p:spTree>
    <p:extLst>
      <p:ext uri="{BB962C8B-B14F-4D97-AF65-F5344CB8AC3E}">
        <p14:creationId xmlns:p14="http://schemas.microsoft.com/office/powerpoint/2010/main" val="1608397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10"/>
          </p:nvPr>
        </p:nvSpPr>
        <p:spPr/>
        <p:txBody>
          <a:bodyPr/>
          <a:lstStyle/>
          <a:p>
            <a:fld id="{353C66D7-2F80-466C-B105-472CE17F9FEE}" type="slidenum">
              <a:rPr lang="en-GB" smtClean="0"/>
              <a:t>2</a:t>
            </a:fld>
            <a:endParaRPr lang="en-GB"/>
          </a:p>
        </p:txBody>
      </p:sp>
    </p:spTree>
    <p:extLst>
      <p:ext uri="{BB962C8B-B14F-4D97-AF65-F5344CB8AC3E}">
        <p14:creationId xmlns:p14="http://schemas.microsoft.com/office/powerpoint/2010/main" val="2435359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10"/>
          </p:nvPr>
        </p:nvSpPr>
        <p:spPr/>
        <p:txBody>
          <a:bodyPr/>
          <a:lstStyle/>
          <a:p>
            <a:fld id="{353C66D7-2F80-466C-B105-472CE17F9FEE}" type="slidenum">
              <a:rPr lang="en-GB" smtClean="0"/>
              <a:t>3</a:t>
            </a:fld>
            <a:endParaRPr lang="en-GB"/>
          </a:p>
        </p:txBody>
      </p:sp>
    </p:spTree>
    <p:extLst>
      <p:ext uri="{BB962C8B-B14F-4D97-AF65-F5344CB8AC3E}">
        <p14:creationId xmlns:p14="http://schemas.microsoft.com/office/powerpoint/2010/main" val="4167939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10"/>
          </p:nvPr>
        </p:nvSpPr>
        <p:spPr/>
        <p:txBody>
          <a:bodyPr/>
          <a:lstStyle/>
          <a:p>
            <a:fld id="{353C66D7-2F80-466C-B105-472CE17F9FEE}" type="slidenum">
              <a:rPr lang="en-GB" smtClean="0"/>
              <a:t>4</a:t>
            </a:fld>
            <a:endParaRPr lang="en-GB"/>
          </a:p>
        </p:txBody>
      </p:sp>
    </p:spTree>
    <p:extLst>
      <p:ext uri="{BB962C8B-B14F-4D97-AF65-F5344CB8AC3E}">
        <p14:creationId xmlns:p14="http://schemas.microsoft.com/office/powerpoint/2010/main" val="248267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10"/>
          </p:nvPr>
        </p:nvSpPr>
        <p:spPr/>
        <p:txBody>
          <a:bodyPr/>
          <a:lstStyle/>
          <a:p>
            <a:fld id="{353C66D7-2F80-466C-B105-472CE17F9FEE}" type="slidenum">
              <a:rPr lang="en-GB" smtClean="0"/>
              <a:t>5</a:t>
            </a:fld>
            <a:endParaRPr lang="en-GB"/>
          </a:p>
        </p:txBody>
      </p:sp>
    </p:spTree>
    <p:extLst>
      <p:ext uri="{BB962C8B-B14F-4D97-AF65-F5344CB8AC3E}">
        <p14:creationId xmlns:p14="http://schemas.microsoft.com/office/powerpoint/2010/main" val="1159291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10"/>
          </p:nvPr>
        </p:nvSpPr>
        <p:spPr/>
        <p:txBody>
          <a:bodyPr/>
          <a:lstStyle/>
          <a:p>
            <a:fld id="{353C66D7-2F80-466C-B105-472CE17F9FEE}" type="slidenum">
              <a:rPr lang="en-GB" smtClean="0"/>
              <a:t>6</a:t>
            </a:fld>
            <a:endParaRPr lang="en-GB"/>
          </a:p>
        </p:txBody>
      </p:sp>
    </p:spTree>
    <p:extLst>
      <p:ext uri="{BB962C8B-B14F-4D97-AF65-F5344CB8AC3E}">
        <p14:creationId xmlns:p14="http://schemas.microsoft.com/office/powerpoint/2010/main" val="2832595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10"/>
          </p:nvPr>
        </p:nvSpPr>
        <p:spPr/>
        <p:txBody>
          <a:bodyPr/>
          <a:lstStyle/>
          <a:p>
            <a:fld id="{353C66D7-2F80-466C-B105-472CE17F9FEE}" type="slidenum">
              <a:rPr lang="en-GB" smtClean="0"/>
              <a:t>7</a:t>
            </a:fld>
            <a:endParaRPr lang="en-GB"/>
          </a:p>
        </p:txBody>
      </p:sp>
    </p:spTree>
    <p:extLst>
      <p:ext uri="{BB962C8B-B14F-4D97-AF65-F5344CB8AC3E}">
        <p14:creationId xmlns:p14="http://schemas.microsoft.com/office/powerpoint/2010/main" val="1179715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10"/>
          </p:nvPr>
        </p:nvSpPr>
        <p:spPr/>
        <p:txBody>
          <a:bodyPr/>
          <a:lstStyle/>
          <a:p>
            <a:fld id="{353C66D7-2F80-466C-B105-472CE17F9FEE}" type="slidenum">
              <a:rPr lang="en-GB" smtClean="0"/>
              <a:t>8</a:t>
            </a:fld>
            <a:endParaRPr lang="en-GB"/>
          </a:p>
        </p:txBody>
      </p:sp>
    </p:spTree>
    <p:extLst>
      <p:ext uri="{BB962C8B-B14F-4D97-AF65-F5344CB8AC3E}">
        <p14:creationId xmlns:p14="http://schemas.microsoft.com/office/powerpoint/2010/main" val="2019497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10"/>
          </p:nvPr>
        </p:nvSpPr>
        <p:spPr/>
        <p:txBody>
          <a:bodyPr/>
          <a:lstStyle/>
          <a:p>
            <a:fld id="{353C66D7-2F80-466C-B105-472CE17F9FEE}" type="slidenum">
              <a:rPr lang="en-GB" smtClean="0"/>
              <a:t>9</a:t>
            </a:fld>
            <a:endParaRPr lang="en-GB"/>
          </a:p>
        </p:txBody>
      </p:sp>
    </p:spTree>
    <p:extLst>
      <p:ext uri="{BB962C8B-B14F-4D97-AF65-F5344CB8AC3E}">
        <p14:creationId xmlns:p14="http://schemas.microsoft.com/office/powerpoint/2010/main" val="2550930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7B2BE18-5C95-4972-A316-70717127DE4A}" type="datetimeFigureOut">
              <a:rPr lang="en-GB" smtClean="0"/>
              <a:t>19/01/2024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549FC1-F189-4220-B3EB-5FE66EA22F00}" type="slidenum">
              <a:rPr lang="en-GB" smtClean="0"/>
              <a:t>‹#›</a:t>
            </a:fld>
            <a:endParaRPr lang="en-GB"/>
          </a:p>
        </p:txBody>
      </p:sp>
    </p:spTree>
    <p:extLst>
      <p:ext uri="{BB962C8B-B14F-4D97-AF65-F5344CB8AC3E}">
        <p14:creationId xmlns:p14="http://schemas.microsoft.com/office/powerpoint/2010/main" val="3748572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B2BE18-5C95-4972-A316-70717127DE4A}" type="datetimeFigureOut">
              <a:rPr lang="en-GB" smtClean="0"/>
              <a:t>19/01/2024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549FC1-F189-4220-B3EB-5FE66EA22F00}" type="slidenum">
              <a:rPr lang="en-GB" smtClean="0"/>
              <a:t>‹#›</a:t>
            </a:fld>
            <a:endParaRPr lang="en-GB"/>
          </a:p>
        </p:txBody>
      </p:sp>
    </p:spTree>
    <p:extLst>
      <p:ext uri="{BB962C8B-B14F-4D97-AF65-F5344CB8AC3E}">
        <p14:creationId xmlns:p14="http://schemas.microsoft.com/office/powerpoint/2010/main" val="2061376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B2BE18-5C95-4972-A316-70717127DE4A}" type="datetimeFigureOut">
              <a:rPr lang="en-GB" smtClean="0"/>
              <a:t>19/01/2024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549FC1-F189-4220-B3EB-5FE66EA22F00}" type="slidenum">
              <a:rPr lang="en-GB" smtClean="0"/>
              <a:t>‹#›</a:t>
            </a:fld>
            <a:endParaRPr lang="en-GB"/>
          </a:p>
        </p:txBody>
      </p:sp>
    </p:spTree>
    <p:extLst>
      <p:ext uri="{BB962C8B-B14F-4D97-AF65-F5344CB8AC3E}">
        <p14:creationId xmlns:p14="http://schemas.microsoft.com/office/powerpoint/2010/main" val="963235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B2BE18-5C95-4972-A316-70717127DE4A}" type="datetimeFigureOut">
              <a:rPr lang="en-GB" smtClean="0"/>
              <a:t>19/01/2024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549FC1-F189-4220-B3EB-5FE66EA22F00}" type="slidenum">
              <a:rPr lang="en-GB" smtClean="0"/>
              <a:t>‹#›</a:t>
            </a:fld>
            <a:endParaRPr lang="en-GB"/>
          </a:p>
        </p:txBody>
      </p:sp>
    </p:spTree>
    <p:extLst>
      <p:ext uri="{BB962C8B-B14F-4D97-AF65-F5344CB8AC3E}">
        <p14:creationId xmlns:p14="http://schemas.microsoft.com/office/powerpoint/2010/main" val="3874626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B2BE18-5C95-4972-A316-70717127DE4A}" type="datetimeFigureOut">
              <a:rPr lang="en-GB" smtClean="0"/>
              <a:t>19/01/2024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549FC1-F189-4220-B3EB-5FE66EA22F00}" type="slidenum">
              <a:rPr lang="en-GB" smtClean="0"/>
              <a:t>‹#›</a:t>
            </a:fld>
            <a:endParaRPr lang="en-GB"/>
          </a:p>
        </p:txBody>
      </p:sp>
    </p:spTree>
    <p:extLst>
      <p:ext uri="{BB962C8B-B14F-4D97-AF65-F5344CB8AC3E}">
        <p14:creationId xmlns:p14="http://schemas.microsoft.com/office/powerpoint/2010/main" val="2734019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7B2BE18-5C95-4972-A316-70717127DE4A}" type="datetimeFigureOut">
              <a:rPr lang="en-GB" smtClean="0"/>
              <a:t>19/01/2024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549FC1-F189-4220-B3EB-5FE66EA22F00}" type="slidenum">
              <a:rPr lang="en-GB" smtClean="0"/>
              <a:t>‹#›</a:t>
            </a:fld>
            <a:endParaRPr lang="en-GB"/>
          </a:p>
        </p:txBody>
      </p:sp>
    </p:spTree>
    <p:extLst>
      <p:ext uri="{BB962C8B-B14F-4D97-AF65-F5344CB8AC3E}">
        <p14:creationId xmlns:p14="http://schemas.microsoft.com/office/powerpoint/2010/main" val="3888897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7B2BE18-5C95-4972-A316-70717127DE4A}" type="datetimeFigureOut">
              <a:rPr lang="en-GB" smtClean="0"/>
              <a:t>19/01/2024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549FC1-F189-4220-B3EB-5FE66EA22F00}" type="slidenum">
              <a:rPr lang="en-GB" smtClean="0"/>
              <a:t>‹#›</a:t>
            </a:fld>
            <a:endParaRPr lang="en-GB"/>
          </a:p>
        </p:txBody>
      </p:sp>
    </p:spTree>
    <p:extLst>
      <p:ext uri="{BB962C8B-B14F-4D97-AF65-F5344CB8AC3E}">
        <p14:creationId xmlns:p14="http://schemas.microsoft.com/office/powerpoint/2010/main" val="3306623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7B2BE18-5C95-4972-A316-70717127DE4A}" type="datetimeFigureOut">
              <a:rPr lang="en-GB" smtClean="0"/>
              <a:t>19/01/2024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549FC1-F189-4220-B3EB-5FE66EA22F00}" type="slidenum">
              <a:rPr lang="en-GB" smtClean="0"/>
              <a:t>‹#›</a:t>
            </a:fld>
            <a:endParaRPr lang="en-GB"/>
          </a:p>
        </p:txBody>
      </p:sp>
    </p:spTree>
    <p:extLst>
      <p:ext uri="{BB962C8B-B14F-4D97-AF65-F5344CB8AC3E}">
        <p14:creationId xmlns:p14="http://schemas.microsoft.com/office/powerpoint/2010/main" val="3339673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B2BE18-5C95-4972-A316-70717127DE4A}" type="datetimeFigureOut">
              <a:rPr lang="en-GB" smtClean="0"/>
              <a:t>19/01/2024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549FC1-F189-4220-B3EB-5FE66EA22F00}" type="slidenum">
              <a:rPr lang="en-GB" smtClean="0"/>
              <a:t>‹#›</a:t>
            </a:fld>
            <a:endParaRPr lang="en-GB"/>
          </a:p>
        </p:txBody>
      </p:sp>
    </p:spTree>
    <p:extLst>
      <p:ext uri="{BB962C8B-B14F-4D97-AF65-F5344CB8AC3E}">
        <p14:creationId xmlns:p14="http://schemas.microsoft.com/office/powerpoint/2010/main" val="1535096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B2BE18-5C95-4972-A316-70717127DE4A}" type="datetimeFigureOut">
              <a:rPr lang="en-GB" smtClean="0"/>
              <a:t>19/01/2024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549FC1-F189-4220-B3EB-5FE66EA22F00}" type="slidenum">
              <a:rPr lang="en-GB" smtClean="0"/>
              <a:t>‹#›</a:t>
            </a:fld>
            <a:endParaRPr lang="en-GB"/>
          </a:p>
        </p:txBody>
      </p:sp>
    </p:spTree>
    <p:extLst>
      <p:ext uri="{BB962C8B-B14F-4D97-AF65-F5344CB8AC3E}">
        <p14:creationId xmlns:p14="http://schemas.microsoft.com/office/powerpoint/2010/main" val="58941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B2BE18-5C95-4972-A316-70717127DE4A}" type="datetimeFigureOut">
              <a:rPr lang="en-GB" smtClean="0"/>
              <a:t>19/01/2024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549FC1-F189-4220-B3EB-5FE66EA22F00}" type="slidenum">
              <a:rPr lang="en-GB" smtClean="0"/>
              <a:t>‹#›</a:t>
            </a:fld>
            <a:endParaRPr lang="en-GB"/>
          </a:p>
        </p:txBody>
      </p:sp>
    </p:spTree>
    <p:extLst>
      <p:ext uri="{BB962C8B-B14F-4D97-AF65-F5344CB8AC3E}">
        <p14:creationId xmlns:p14="http://schemas.microsoft.com/office/powerpoint/2010/main" val="3837458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B2BE18-5C95-4972-A316-70717127DE4A}" type="datetimeFigureOut">
              <a:rPr lang="en-GB" smtClean="0"/>
              <a:t>19/01/2024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549FC1-F189-4220-B3EB-5FE66EA22F00}" type="slidenum">
              <a:rPr lang="en-GB" smtClean="0"/>
              <a:t>‹#›</a:t>
            </a:fld>
            <a:endParaRPr lang="en-GB"/>
          </a:p>
        </p:txBody>
      </p:sp>
    </p:spTree>
    <p:extLst>
      <p:ext uri="{BB962C8B-B14F-4D97-AF65-F5344CB8AC3E}">
        <p14:creationId xmlns:p14="http://schemas.microsoft.com/office/powerpoint/2010/main" val="1902328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9" name="Rectangle 1048">
            <a:extLst>
              <a:ext uri="{FF2B5EF4-FFF2-40B4-BE49-F238E27FC236}">
                <a16:creationId xmlns:a16="http://schemas.microsoft.com/office/drawing/2014/main" id="{6D24BC9E-AC6A-42EE-AFD8-B290720B84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51" name="Rectangle 1050">
            <a:extLst>
              <a:ext uri="{FF2B5EF4-FFF2-40B4-BE49-F238E27FC236}">
                <a16:creationId xmlns:a16="http://schemas.microsoft.com/office/drawing/2014/main" id="{0990C621-3B8B-4820-8328-D47EF7CE8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107624"/>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Make Your Mark Results - Young Wrexham">
            <a:extLst>
              <a:ext uri="{FF2B5EF4-FFF2-40B4-BE49-F238E27FC236}">
                <a16:creationId xmlns:a16="http://schemas.microsoft.com/office/drawing/2014/main" id="{55BA729B-3E47-1891-6510-5742592B6D5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tretch/>
        </p:blipFill>
        <p:spPr bwMode="auto">
          <a:xfrm>
            <a:off x="557783" y="560792"/>
            <a:ext cx="5486400" cy="30861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tretch/>
        </p:blipFill>
        <p:spPr>
          <a:xfrm>
            <a:off x="6198887" y="545845"/>
            <a:ext cx="5522976" cy="3106675"/>
          </a:xfrm>
          <a:prstGeom prst="rect">
            <a:avLst/>
          </a:prstGeom>
        </p:spPr>
      </p:pic>
      <p:sp>
        <p:nvSpPr>
          <p:cNvPr id="1053" name="Rectangle 1052">
            <a:extLst>
              <a:ext uri="{FF2B5EF4-FFF2-40B4-BE49-F238E27FC236}">
                <a16:creationId xmlns:a16="http://schemas.microsoft.com/office/drawing/2014/main" id="{C1A2385B-1D2A-4E17-84FA-6CB7F0AAE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80023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1055" name="Rectangle 1054">
            <a:extLst>
              <a:ext uri="{FF2B5EF4-FFF2-40B4-BE49-F238E27FC236}">
                <a16:creationId xmlns:a16="http://schemas.microsoft.com/office/drawing/2014/main" id="{5E791F2F-79DB-4CC0-9FA1-001E3E91E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5143137"/>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p:cNvSpPr txBox="1"/>
          <p:nvPr/>
        </p:nvSpPr>
        <p:spPr>
          <a:xfrm>
            <a:off x="5038314" y="4421600"/>
            <a:ext cx="6599270" cy="1645920"/>
          </a:xfrm>
          <a:prstGeom prst="rect">
            <a:avLst/>
          </a:prstGeom>
        </p:spPr>
        <p:txBody>
          <a:bodyPr vert="horz" lIns="91440" tIns="45720" rIns="91440" bIns="45720" rtlCol="0" anchor="ctr">
            <a:noAutofit/>
          </a:bodyPr>
          <a:lstStyle/>
          <a:p>
            <a:pPr algn="ctr">
              <a:lnSpc>
                <a:spcPct val="90000"/>
              </a:lnSpc>
              <a:spcBef>
                <a:spcPct val="0"/>
              </a:spcBef>
              <a:spcAft>
                <a:spcPts val="600"/>
              </a:spcAft>
            </a:pPr>
            <a:endParaRPr lang="en-US" sz="4800" b="1" dirty="0"/>
          </a:p>
          <a:p>
            <a:pPr algn="ctr">
              <a:lnSpc>
                <a:spcPct val="90000"/>
              </a:lnSpc>
              <a:spcBef>
                <a:spcPct val="0"/>
              </a:spcBef>
              <a:spcAft>
                <a:spcPts val="600"/>
              </a:spcAft>
            </a:pPr>
            <a:r>
              <a:rPr lang="en-US" sz="5500" b="1" dirty="0"/>
              <a:t>UK Youth Parliament Elections 2024</a:t>
            </a:r>
          </a:p>
          <a:p>
            <a:pPr indent="-228600" algn="ctr">
              <a:lnSpc>
                <a:spcPct val="90000"/>
              </a:lnSpc>
              <a:spcBef>
                <a:spcPct val="0"/>
              </a:spcBef>
              <a:spcAft>
                <a:spcPts val="600"/>
              </a:spcAft>
              <a:buFont typeface="Arial" panose="020B0604020202020204" pitchFamily="34" charset="0"/>
              <a:buChar char="•"/>
            </a:pPr>
            <a:endParaRPr lang="en-US" sz="4800" b="1" dirty="0"/>
          </a:p>
          <a:p>
            <a:pPr indent="-228600" algn="ctr">
              <a:lnSpc>
                <a:spcPct val="90000"/>
              </a:lnSpc>
              <a:spcBef>
                <a:spcPct val="0"/>
              </a:spcBef>
              <a:spcAft>
                <a:spcPts val="600"/>
              </a:spcAft>
              <a:buFont typeface="Arial" panose="020B0604020202020204" pitchFamily="34" charset="0"/>
              <a:buChar char="•"/>
            </a:pPr>
            <a:r>
              <a:rPr lang="en-US" sz="200" b="1" dirty="0"/>
              <a:t>Presenter(s) name</a:t>
            </a:r>
          </a:p>
          <a:p>
            <a:pPr indent="-228600" algn="ctr">
              <a:lnSpc>
                <a:spcPct val="90000"/>
              </a:lnSpc>
              <a:spcBef>
                <a:spcPct val="0"/>
              </a:spcBef>
              <a:spcAft>
                <a:spcPts val="600"/>
              </a:spcAft>
              <a:buFont typeface="Arial" panose="020B0604020202020204" pitchFamily="34" charset="0"/>
              <a:buChar char="•"/>
            </a:pPr>
            <a:r>
              <a:rPr lang="en-US" sz="200" b="1" dirty="0"/>
              <a:t>Presenter(s) job title</a:t>
            </a:r>
          </a:p>
          <a:p>
            <a:pPr indent="-228600" algn="ctr">
              <a:lnSpc>
                <a:spcPct val="90000"/>
              </a:lnSpc>
              <a:spcBef>
                <a:spcPct val="0"/>
              </a:spcBef>
              <a:spcAft>
                <a:spcPts val="600"/>
              </a:spcAft>
              <a:buFont typeface="Arial" panose="020B0604020202020204" pitchFamily="34" charset="0"/>
              <a:buChar char="•"/>
            </a:pPr>
            <a:r>
              <a:rPr lang="en-US" sz="200" b="1" dirty="0"/>
              <a:t> </a:t>
            </a:r>
          </a:p>
        </p:txBody>
      </p:sp>
      <p:pic>
        <p:nvPicPr>
          <p:cNvPr id="2" name="Picture 4">
            <a:extLst>
              <a:ext uri="{FF2B5EF4-FFF2-40B4-BE49-F238E27FC236}">
                <a16:creationId xmlns:a16="http://schemas.microsoft.com/office/drawing/2014/main" id="{ECBFA267-6E7E-0B94-B6B6-F56EFF39AD9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17129" y="4180222"/>
            <a:ext cx="2929439" cy="1951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4195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76311" y="5729266"/>
            <a:ext cx="8583168" cy="1292662"/>
          </a:xfrm>
          <a:prstGeom prst="rect">
            <a:avLst/>
          </a:prstGeom>
          <a:noFill/>
        </p:spPr>
        <p:txBody>
          <a:bodyPr wrap="square" rtlCol="0">
            <a:spAutoFit/>
          </a:bodyPr>
          <a:lstStyle/>
          <a:p>
            <a:r>
              <a:rPr lang="en-GB" sz="2600" b="1" dirty="0">
                <a:solidFill>
                  <a:schemeClr val="bg1"/>
                </a:solidFill>
                <a:latin typeface="Arial" panose="020B0604020202020204" pitchFamily="34" charset="0"/>
                <a:cs typeface="Arial" panose="020B0604020202020204" pitchFamily="34" charset="0"/>
              </a:rPr>
              <a:t>Building services that work for everyone, </a:t>
            </a:r>
          </a:p>
          <a:p>
            <a:r>
              <a:rPr lang="en-GB" sz="2600" b="1" dirty="0">
                <a:solidFill>
                  <a:schemeClr val="bg1"/>
                </a:solidFill>
                <a:latin typeface="Arial" panose="020B0604020202020204" pitchFamily="34" charset="0"/>
                <a:cs typeface="Arial" panose="020B0604020202020204" pitchFamily="34" charset="0"/>
              </a:rPr>
              <a:t>helping everyone to succeed</a:t>
            </a:r>
          </a:p>
          <a:p>
            <a:endParaRPr lang="en-GB" sz="2600" dirty="0">
              <a:latin typeface="Arial" panose="020B0604020202020204" pitchFamily="34" charset="0"/>
              <a:cs typeface="Arial" panose="020B0604020202020204" pitchFamily="34" charset="0"/>
            </a:endParaRPr>
          </a:p>
        </p:txBody>
      </p:sp>
      <p:grpSp>
        <p:nvGrpSpPr>
          <p:cNvPr id="8" name="Group 7"/>
          <p:cNvGrpSpPr/>
          <p:nvPr/>
        </p:nvGrpSpPr>
        <p:grpSpPr>
          <a:xfrm>
            <a:off x="0" y="0"/>
            <a:ext cx="12192000" cy="1437966"/>
            <a:chOff x="0" y="5433680"/>
            <a:chExt cx="12192000" cy="1437966"/>
          </a:xfrm>
        </p:grpSpPr>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t="79032"/>
            <a:stretch/>
          </p:blipFill>
          <p:spPr>
            <a:xfrm>
              <a:off x="0" y="5433680"/>
              <a:ext cx="12192000" cy="1437966"/>
            </a:xfrm>
            <a:prstGeom prst="rect">
              <a:avLst/>
            </a:prstGeom>
          </p:spPr>
        </p:pic>
        <p:sp>
          <p:nvSpPr>
            <p:cNvPr id="13" name="TextBox 12"/>
            <p:cNvSpPr txBox="1"/>
            <p:nvPr/>
          </p:nvSpPr>
          <p:spPr>
            <a:xfrm>
              <a:off x="176311" y="5433680"/>
              <a:ext cx="8583168" cy="1437966"/>
            </a:xfrm>
            <a:prstGeom prst="rect">
              <a:avLst/>
            </a:prstGeom>
            <a:noFill/>
          </p:spPr>
          <p:txBody>
            <a:bodyPr wrap="square" rtlCol="0" anchor="ctr">
              <a:noAutofit/>
            </a:bodyPr>
            <a:lstStyle/>
            <a:p>
              <a:r>
                <a:rPr lang="en-GB" sz="4800" b="1" dirty="0">
                  <a:latin typeface="Arial" panose="020B0604020202020204" pitchFamily="34" charset="0"/>
                  <a:cs typeface="Arial" panose="020B0604020202020204" pitchFamily="34" charset="0"/>
                </a:rPr>
                <a:t>Candidate “D”</a:t>
              </a:r>
            </a:p>
          </p:txBody>
        </p:sp>
      </p:grpSp>
      <p:sp>
        <p:nvSpPr>
          <p:cNvPr id="9" name="TextBox 8">
            <a:extLst>
              <a:ext uri="{FF2B5EF4-FFF2-40B4-BE49-F238E27FC236}">
                <a16:creationId xmlns:a16="http://schemas.microsoft.com/office/drawing/2014/main" id="{A3380F1C-2D9E-48ED-A2B7-1DFCCD4C4835}"/>
              </a:ext>
            </a:extLst>
          </p:cNvPr>
          <p:cNvSpPr txBox="1"/>
          <p:nvPr/>
        </p:nvSpPr>
        <p:spPr>
          <a:xfrm>
            <a:off x="754162" y="1852255"/>
            <a:ext cx="10662408" cy="4524315"/>
          </a:xfrm>
          <a:prstGeom prst="rect">
            <a:avLst/>
          </a:prstGeom>
          <a:noFill/>
        </p:spPr>
        <p:txBody>
          <a:bodyPr wrap="square" rtlCol="0">
            <a:spAutoFit/>
          </a:bodyPr>
          <a:lstStyle/>
          <a:p>
            <a:pPr algn="just"/>
            <a:r>
              <a:rPr lang="en-GB" sz="1600" dirty="0">
                <a:solidFill>
                  <a:srgbClr val="000000"/>
                </a:solidFill>
                <a:effectLst/>
                <a:latin typeface="Arial" panose="020B0604020202020204" pitchFamily="34" charset="0"/>
                <a:ea typeface="Yu Mincho" panose="02020400000000000000" pitchFamily="18" charset="-128"/>
                <a:cs typeface="Arial" panose="020B0604020202020204" pitchFamily="34" charset="0"/>
              </a:rPr>
              <a:t>Through my voice, I will represent you.</a:t>
            </a:r>
          </a:p>
          <a:p>
            <a:pPr algn="just"/>
            <a:endParaRPr lang="en-GB" sz="1600" dirty="0">
              <a:effectLst/>
              <a:latin typeface="Arial" panose="020B0604020202020204" pitchFamily="34" charset="0"/>
              <a:ea typeface="Yu Mincho" panose="02020400000000000000" pitchFamily="18" charset="-128"/>
              <a:cs typeface="Arial" panose="020B0604020202020204" pitchFamily="34" charset="0"/>
            </a:endParaRPr>
          </a:p>
          <a:p>
            <a:pPr algn="just"/>
            <a:r>
              <a:rPr lang="en-GB" sz="1600" dirty="0">
                <a:solidFill>
                  <a:srgbClr val="000000"/>
                </a:solidFill>
                <a:effectLst/>
                <a:latin typeface="Arial" panose="020B0604020202020204" pitchFamily="34" charset="0"/>
                <a:ea typeface="Yu Mincho" panose="02020400000000000000" pitchFamily="18" charset="-128"/>
                <a:cs typeface="Arial" panose="020B0604020202020204" pitchFamily="34" charset="0"/>
              </a:rPr>
              <a:t>Bullying is a huge problem even leading into hate crimes; more predominantly through social media/school. </a:t>
            </a:r>
          </a:p>
          <a:p>
            <a:pPr algn="just"/>
            <a:endParaRPr lang="en-GB" sz="1600" dirty="0">
              <a:solidFill>
                <a:srgbClr val="000000"/>
              </a:solidFill>
              <a:latin typeface="Arial" panose="020B0604020202020204" pitchFamily="34" charset="0"/>
              <a:ea typeface="Yu Mincho" panose="02020400000000000000" pitchFamily="18" charset="-128"/>
              <a:cs typeface="Arial" panose="020B0604020202020204" pitchFamily="34" charset="0"/>
            </a:endParaRPr>
          </a:p>
          <a:p>
            <a:pPr algn="just"/>
            <a:r>
              <a:rPr lang="en-GB" sz="1600" dirty="0">
                <a:solidFill>
                  <a:srgbClr val="000000"/>
                </a:solidFill>
                <a:effectLst/>
                <a:latin typeface="Arial" panose="020B0604020202020204" pitchFamily="34" charset="0"/>
                <a:ea typeface="Yu Mincho" panose="02020400000000000000" pitchFamily="18" charset="-128"/>
                <a:cs typeface="Arial" panose="020B0604020202020204" pitchFamily="34" charset="0"/>
              </a:rPr>
              <a:t>In 2019, around 22% of students aged 12-18 reported being bullied. However, one school community has set up kindness charters/kindness ambassadors. These ambassador roles, if correctly enforced, could reduce bullying.  Responsible pupils elected in these positions educate peers around unacceptable behaviour. Enforcing this, I will become directly involved with headteachers influencing spreading awareness on bullying.</a:t>
            </a:r>
          </a:p>
          <a:p>
            <a:pPr algn="just"/>
            <a:endParaRPr lang="en-GB" sz="1600" dirty="0">
              <a:effectLst/>
              <a:latin typeface="Arial" panose="020B0604020202020204" pitchFamily="34" charset="0"/>
              <a:ea typeface="Yu Mincho" panose="02020400000000000000" pitchFamily="18" charset="-128"/>
              <a:cs typeface="Arial" panose="020B0604020202020204" pitchFamily="34" charset="0"/>
            </a:endParaRPr>
          </a:p>
          <a:p>
            <a:pPr algn="just"/>
            <a:r>
              <a:rPr lang="en-GB" sz="1600" dirty="0">
                <a:solidFill>
                  <a:srgbClr val="000000"/>
                </a:solidFill>
                <a:effectLst/>
                <a:latin typeface="Arial" panose="020B0604020202020204" pitchFamily="34" charset="0"/>
                <a:ea typeface="Yu Mincho" panose="02020400000000000000" pitchFamily="18" charset="-128"/>
                <a:cs typeface="Arial" panose="020B0604020202020204" pitchFamily="34" charset="0"/>
              </a:rPr>
              <a:t>Also, within the district, youth groups are open for young people to attend. These are safe spaces for young people to be who they truly are, whether representing their identity within an LGBTQIA+ group, or their passion through youth council. Yet these groups are not given the right funding and worry about continuing due to unaffordability. </a:t>
            </a:r>
          </a:p>
          <a:p>
            <a:pPr algn="just"/>
            <a:endParaRPr lang="en-GB" sz="1600" dirty="0">
              <a:solidFill>
                <a:srgbClr val="000000"/>
              </a:solidFill>
              <a:latin typeface="Arial" panose="020B0604020202020204" pitchFamily="34" charset="0"/>
              <a:ea typeface="Yu Mincho" panose="02020400000000000000" pitchFamily="18" charset="-128"/>
              <a:cs typeface="Arial" panose="020B0604020202020204" pitchFamily="34" charset="0"/>
            </a:endParaRPr>
          </a:p>
          <a:p>
            <a:pPr algn="just"/>
            <a:r>
              <a:rPr lang="en-GB" sz="1600" dirty="0">
                <a:solidFill>
                  <a:srgbClr val="000000"/>
                </a:solidFill>
                <a:effectLst/>
                <a:latin typeface="Arial" panose="020B0604020202020204" pitchFamily="34" charset="0"/>
                <a:ea typeface="Yu Mincho" panose="02020400000000000000" pitchFamily="18" charset="-128"/>
                <a:cs typeface="Arial" panose="020B0604020202020204" pitchFamily="34" charset="0"/>
              </a:rPr>
              <a:t>If a group that a child attends shuts down, this can be detrimental to a young person’s mental health, they will lose the extra support they may need. LGBTQIA+ groups in the district also educate parents/guardians on the LGBTQIA+ community, so if groups are shut down, how can this be reliably communicated. I will interact with Wakefield Council to help groups thrive.  It is time to act!</a:t>
            </a:r>
            <a:endParaRPr lang="en-GB"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6823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76311" y="5729266"/>
            <a:ext cx="8583168" cy="1292662"/>
          </a:xfrm>
          <a:prstGeom prst="rect">
            <a:avLst/>
          </a:prstGeom>
          <a:noFill/>
        </p:spPr>
        <p:txBody>
          <a:bodyPr wrap="square" rtlCol="0">
            <a:spAutoFit/>
          </a:bodyPr>
          <a:lstStyle/>
          <a:p>
            <a:r>
              <a:rPr lang="en-GB" sz="2600" b="1" dirty="0">
                <a:solidFill>
                  <a:schemeClr val="bg1"/>
                </a:solidFill>
                <a:latin typeface="Arial" panose="020B0604020202020204" pitchFamily="34" charset="0"/>
                <a:cs typeface="Arial" panose="020B0604020202020204" pitchFamily="34" charset="0"/>
              </a:rPr>
              <a:t>Building services that work for everyone, </a:t>
            </a:r>
          </a:p>
          <a:p>
            <a:r>
              <a:rPr lang="en-GB" sz="2600" b="1" dirty="0">
                <a:solidFill>
                  <a:schemeClr val="bg1"/>
                </a:solidFill>
                <a:latin typeface="Arial" panose="020B0604020202020204" pitchFamily="34" charset="0"/>
                <a:cs typeface="Arial" panose="020B0604020202020204" pitchFamily="34" charset="0"/>
              </a:rPr>
              <a:t>helping everyone to succeed</a:t>
            </a:r>
          </a:p>
          <a:p>
            <a:endParaRPr lang="en-GB" sz="2600" dirty="0">
              <a:latin typeface="Arial" panose="020B0604020202020204" pitchFamily="34" charset="0"/>
              <a:cs typeface="Arial" panose="020B0604020202020204" pitchFamily="34" charset="0"/>
            </a:endParaRPr>
          </a:p>
        </p:txBody>
      </p:sp>
      <p:grpSp>
        <p:nvGrpSpPr>
          <p:cNvPr id="8" name="Group 7"/>
          <p:cNvGrpSpPr/>
          <p:nvPr/>
        </p:nvGrpSpPr>
        <p:grpSpPr>
          <a:xfrm>
            <a:off x="0" y="0"/>
            <a:ext cx="12192000" cy="1437966"/>
            <a:chOff x="0" y="5433680"/>
            <a:chExt cx="12192000" cy="1437966"/>
          </a:xfrm>
        </p:grpSpPr>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t="79032"/>
            <a:stretch/>
          </p:blipFill>
          <p:spPr>
            <a:xfrm>
              <a:off x="0" y="5433680"/>
              <a:ext cx="12192000" cy="1437966"/>
            </a:xfrm>
            <a:prstGeom prst="rect">
              <a:avLst/>
            </a:prstGeom>
          </p:spPr>
        </p:pic>
        <p:sp>
          <p:nvSpPr>
            <p:cNvPr id="13" name="TextBox 12"/>
            <p:cNvSpPr txBox="1"/>
            <p:nvPr/>
          </p:nvSpPr>
          <p:spPr>
            <a:xfrm>
              <a:off x="176311" y="5433680"/>
              <a:ext cx="8583168" cy="1437966"/>
            </a:xfrm>
            <a:prstGeom prst="rect">
              <a:avLst/>
            </a:prstGeom>
            <a:noFill/>
          </p:spPr>
          <p:txBody>
            <a:bodyPr wrap="square" rtlCol="0" anchor="ctr">
              <a:noAutofit/>
            </a:bodyPr>
            <a:lstStyle/>
            <a:p>
              <a:r>
                <a:rPr lang="en-GB" sz="4800" b="1" dirty="0">
                  <a:latin typeface="Arial" panose="020B0604020202020204" pitchFamily="34" charset="0"/>
                  <a:cs typeface="Arial" panose="020B0604020202020204" pitchFamily="34" charset="0"/>
                </a:rPr>
                <a:t>Candidate “E”</a:t>
              </a:r>
            </a:p>
          </p:txBody>
        </p:sp>
      </p:grpSp>
      <p:sp>
        <p:nvSpPr>
          <p:cNvPr id="9" name="TextBox 8">
            <a:extLst>
              <a:ext uri="{FF2B5EF4-FFF2-40B4-BE49-F238E27FC236}">
                <a16:creationId xmlns:a16="http://schemas.microsoft.com/office/drawing/2014/main" id="{A3380F1C-2D9E-48ED-A2B7-1DFCCD4C4835}"/>
              </a:ext>
            </a:extLst>
          </p:cNvPr>
          <p:cNvSpPr txBox="1"/>
          <p:nvPr/>
        </p:nvSpPr>
        <p:spPr>
          <a:xfrm>
            <a:off x="796107" y="1927756"/>
            <a:ext cx="10662408" cy="4524315"/>
          </a:xfrm>
          <a:prstGeom prst="rect">
            <a:avLst/>
          </a:prstGeom>
          <a:noFill/>
        </p:spPr>
        <p:txBody>
          <a:bodyPr wrap="square" rtlCol="0">
            <a:spAutoFit/>
          </a:bodyPr>
          <a:lstStyle/>
          <a:p>
            <a:pPr algn="just" rtl="0">
              <a:spcBef>
                <a:spcPts val="0"/>
              </a:spcBef>
              <a:spcAft>
                <a:spcPts val="0"/>
              </a:spcAft>
            </a:pPr>
            <a:r>
              <a:rPr lang="en-GB" sz="1600" b="0" i="0" u="none" strike="noStrike" dirty="0">
                <a:solidFill>
                  <a:srgbClr val="000000"/>
                </a:solidFill>
                <a:effectLst/>
                <a:latin typeface="Arial" panose="020B0604020202020204" pitchFamily="34" charset="0"/>
                <a:cs typeface="Arial" panose="020B0604020202020204" pitchFamily="34" charset="0"/>
              </a:rPr>
              <a:t>If elected, my foremost commitment will be to address the pressing issue of mental health within our community. This generation, profoundly impacted by recent events, has witnessed a staggering 89% surge in mental health challenges during the onset of the pandemic. To confront this matter, I propose the establishment of targeted mental health initiatives, specifically designed to aid the youth of Wakefield.</a:t>
            </a:r>
            <a:endParaRPr lang="en-GB" sz="1600" b="0" dirty="0">
              <a:effectLst/>
              <a:latin typeface="Arial" panose="020B0604020202020204" pitchFamily="34" charset="0"/>
              <a:cs typeface="Arial" panose="020B0604020202020204" pitchFamily="34" charset="0"/>
            </a:endParaRPr>
          </a:p>
          <a:p>
            <a:pPr algn="just" rtl="0">
              <a:spcBef>
                <a:spcPts val="0"/>
              </a:spcBef>
              <a:spcAft>
                <a:spcPts val="0"/>
              </a:spcAft>
            </a:pPr>
            <a:br>
              <a:rPr lang="en-GB" sz="1600" b="0" dirty="0">
                <a:effectLst/>
                <a:latin typeface="Arial" panose="020B0604020202020204" pitchFamily="34" charset="0"/>
                <a:cs typeface="Arial" panose="020B0604020202020204" pitchFamily="34" charset="0"/>
              </a:rPr>
            </a:br>
            <a:r>
              <a:rPr lang="en-GB" sz="1600" b="0" i="0" u="none" strike="noStrike" dirty="0">
                <a:solidFill>
                  <a:srgbClr val="000000"/>
                </a:solidFill>
                <a:effectLst/>
                <a:latin typeface="Arial" panose="020B0604020202020204" pitchFamily="34" charset="0"/>
                <a:cs typeface="Arial" panose="020B0604020202020204" pitchFamily="34" charset="0"/>
              </a:rPr>
              <a:t>In addition to prioritising mental health, I am determined to address the escalating concerns surrounding drug use and knife crimes. Alarming statistics reveal a 157% increase in recorded knife crimes and a 150% surge in drug usage, marking the highest figures in the West Yorkshire district. It is imperative to note that these statistics likely underestimate the actual prevalence of such crimes. Moreover, reports from young individuals highlight a prevailing sense of insecurity in public spaces like parks due to these activities.</a:t>
            </a:r>
            <a:endParaRPr lang="en-GB" sz="1600" b="0" dirty="0">
              <a:effectLst/>
              <a:latin typeface="Arial" panose="020B0604020202020204" pitchFamily="34" charset="0"/>
              <a:cs typeface="Arial" panose="020B0604020202020204" pitchFamily="34" charset="0"/>
            </a:endParaRPr>
          </a:p>
          <a:p>
            <a:pPr algn="just" rtl="0">
              <a:spcBef>
                <a:spcPts val="0"/>
              </a:spcBef>
              <a:spcAft>
                <a:spcPts val="0"/>
              </a:spcAft>
            </a:pPr>
            <a:br>
              <a:rPr lang="en-GB" sz="1600" b="0" dirty="0">
                <a:effectLst/>
                <a:latin typeface="Arial" panose="020B0604020202020204" pitchFamily="34" charset="0"/>
                <a:cs typeface="Arial" panose="020B0604020202020204" pitchFamily="34" charset="0"/>
              </a:rPr>
            </a:br>
            <a:r>
              <a:rPr lang="en-GB" sz="1600" b="0" i="0" u="none" strike="noStrike" dirty="0">
                <a:solidFill>
                  <a:srgbClr val="000000"/>
                </a:solidFill>
                <a:effectLst/>
                <a:latin typeface="Arial" panose="020B0604020202020204" pitchFamily="34" charset="0"/>
                <a:cs typeface="Arial" panose="020B0604020202020204" pitchFamily="34" charset="0"/>
              </a:rPr>
              <a:t>Recognising the pressing cost of living crisis for young people, exacerbated by a 6.8% inflation rate, I am committed to alleviating the financial burden on families striving to meet basic needs. My proposed strategy involves facilitating the inclusion of 16+ individuals in tailored employment schemes. Despite the existence of numerous apprenticeships, the application process poses a significant challenge for many young individuals lacking work experience. I understand the difficulties in securing an apprenticeship without prior work experience. I will actively assist them in navigating this stage, ensuring they acquire valuable work experience, earn for their families, and contribute to weathering the crisis without resorting to desperate measures or engaging in illegal activities.</a:t>
            </a:r>
            <a:endParaRPr lang="en-GB" sz="1600" b="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411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0"/>
            <a:ext cx="12192000" cy="1437966"/>
            <a:chOff x="0" y="5433680"/>
            <a:chExt cx="12192000" cy="1437966"/>
          </a:xfrm>
        </p:grpSpPr>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t="79032"/>
            <a:stretch/>
          </p:blipFill>
          <p:spPr>
            <a:xfrm>
              <a:off x="0" y="5433680"/>
              <a:ext cx="12192000" cy="1437966"/>
            </a:xfrm>
            <a:prstGeom prst="rect">
              <a:avLst/>
            </a:prstGeom>
          </p:spPr>
        </p:pic>
        <p:sp>
          <p:nvSpPr>
            <p:cNvPr id="13" name="TextBox 12"/>
            <p:cNvSpPr txBox="1"/>
            <p:nvPr/>
          </p:nvSpPr>
          <p:spPr>
            <a:xfrm>
              <a:off x="176311" y="5433680"/>
              <a:ext cx="8583168" cy="1437966"/>
            </a:xfrm>
            <a:prstGeom prst="rect">
              <a:avLst/>
            </a:prstGeom>
            <a:noFill/>
          </p:spPr>
          <p:txBody>
            <a:bodyPr wrap="square" rtlCol="0" anchor="ctr">
              <a:noAutofit/>
            </a:bodyPr>
            <a:lstStyle/>
            <a:p>
              <a:r>
                <a:rPr lang="en-GB" sz="4800" b="1" dirty="0">
                  <a:latin typeface="Arial" panose="020B0604020202020204" pitchFamily="34" charset="0"/>
                  <a:cs typeface="Arial" panose="020B0604020202020204" pitchFamily="34" charset="0"/>
                </a:rPr>
                <a:t>What Next?</a:t>
              </a:r>
            </a:p>
          </p:txBody>
        </p:sp>
      </p:grpSp>
      <p:sp>
        <p:nvSpPr>
          <p:cNvPr id="9" name="TextBox 8">
            <a:extLst>
              <a:ext uri="{FF2B5EF4-FFF2-40B4-BE49-F238E27FC236}">
                <a16:creationId xmlns:a16="http://schemas.microsoft.com/office/drawing/2014/main" id="{A3380F1C-2D9E-48ED-A2B7-1DFCCD4C4835}"/>
              </a:ext>
            </a:extLst>
          </p:cNvPr>
          <p:cNvSpPr txBox="1"/>
          <p:nvPr/>
        </p:nvSpPr>
        <p:spPr>
          <a:xfrm>
            <a:off x="754694" y="2297633"/>
            <a:ext cx="10662408" cy="3539430"/>
          </a:xfrm>
          <a:prstGeom prst="rect">
            <a:avLst/>
          </a:prstGeom>
          <a:noFill/>
        </p:spPr>
        <p:txBody>
          <a:bodyPr wrap="square" rtlCol="0">
            <a:spAutoFit/>
          </a:bodyPr>
          <a:lstStyle/>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Your votes will be counted and added to the rest of the votes submitted.</a:t>
            </a:r>
          </a:p>
          <a:p>
            <a:pPr marL="457200" indent="-457200">
              <a:buFont typeface="Arial" panose="020B0604020202020204" pitchFamily="34" charset="0"/>
              <a:buChar char="•"/>
            </a:pPr>
            <a:endParaRPr lang="en-GB"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The candidates will be told the outcome of the vote at an event on 29 February at the Town Hall.  This event will be live on Facebook on the Platform One Youth Hub page.</a:t>
            </a:r>
          </a:p>
          <a:p>
            <a:pPr marL="457200" indent="-457200">
              <a:buFont typeface="Arial" panose="020B0604020202020204" pitchFamily="34" charset="0"/>
              <a:buChar char="•"/>
            </a:pPr>
            <a:endParaRPr lang="en-GB"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The candidates will be in post for 2 years.</a:t>
            </a:r>
          </a:p>
        </p:txBody>
      </p:sp>
    </p:spTree>
    <p:extLst>
      <p:ext uri="{BB962C8B-B14F-4D97-AF65-F5344CB8AC3E}">
        <p14:creationId xmlns:p14="http://schemas.microsoft.com/office/powerpoint/2010/main" val="1343488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0"/>
            <a:ext cx="12192000" cy="1437966"/>
            <a:chOff x="0" y="5433680"/>
            <a:chExt cx="12192000" cy="1437966"/>
          </a:xfrm>
        </p:grpSpPr>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t="79032"/>
            <a:stretch/>
          </p:blipFill>
          <p:spPr>
            <a:xfrm>
              <a:off x="0" y="5433680"/>
              <a:ext cx="12192000" cy="1437966"/>
            </a:xfrm>
            <a:prstGeom prst="rect">
              <a:avLst/>
            </a:prstGeom>
          </p:spPr>
        </p:pic>
        <p:sp>
          <p:nvSpPr>
            <p:cNvPr id="13" name="TextBox 12"/>
            <p:cNvSpPr txBox="1"/>
            <p:nvPr/>
          </p:nvSpPr>
          <p:spPr>
            <a:xfrm>
              <a:off x="176311" y="5433680"/>
              <a:ext cx="8583168" cy="1437966"/>
            </a:xfrm>
            <a:prstGeom prst="rect">
              <a:avLst/>
            </a:prstGeom>
            <a:noFill/>
          </p:spPr>
          <p:txBody>
            <a:bodyPr wrap="square" rtlCol="0" anchor="ctr">
              <a:noAutofit/>
            </a:bodyPr>
            <a:lstStyle/>
            <a:p>
              <a:r>
                <a:rPr lang="en-GB" sz="4800" b="1" dirty="0">
                  <a:latin typeface="Arial" panose="020B0604020202020204" pitchFamily="34" charset="0"/>
                  <a:cs typeface="Arial" panose="020B0604020202020204" pitchFamily="34" charset="0"/>
                </a:rPr>
                <a:t>What is UKYP?</a:t>
              </a:r>
            </a:p>
          </p:txBody>
        </p:sp>
      </p:grpSp>
      <p:sp>
        <p:nvSpPr>
          <p:cNvPr id="9" name="TextBox 8">
            <a:extLst>
              <a:ext uri="{FF2B5EF4-FFF2-40B4-BE49-F238E27FC236}">
                <a16:creationId xmlns:a16="http://schemas.microsoft.com/office/drawing/2014/main" id="{A3380F1C-2D9E-48ED-A2B7-1DFCCD4C4835}"/>
              </a:ext>
            </a:extLst>
          </p:cNvPr>
          <p:cNvSpPr txBox="1"/>
          <p:nvPr/>
        </p:nvSpPr>
        <p:spPr>
          <a:xfrm>
            <a:off x="703828" y="1860644"/>
            <a:ext cx="10662408" cy="4524315"/>
          </a:xfrm>
          <a:prstGeom prst="rect">
            <a:avLst/>
          </a:prstGeom>
          <a:noFill/>
        </p:spPr>
        <p:txBody>
          <a:bodyPr wrap="square" rtlCol="0">
            <a:spAutoFit/>
          </a:bodyPr>
          <a:lstStyle/>
          <a:p>
            <a:pPr marL="457200" indent="-457200" algn="just">
              <a:buFont typeface="Arial" panose="020B0604020202020204" pitchFamily="34" charset="0"/>
              <a:buChar char="•"/>
            </a:pPr>
            <a:r>
              <a:rPr lang="en-GB" sz="2400" dirty="0">
                <a:solidFill>
                  <a:srgbClr val="535353"/>
                </a:solidFill>
                <a:latin typeface="Open Sans" panose="020B0606030504020204" pitchFamily="34" charset="0"/>
              </a:rPr>
              <a:t>UKYP was launched in 1999 and held its first sitting in the House of Commons in 2001.</a:t>
            </a:r>
          </a:p>
          <a:p>
            <a:pPr marL="457200" indent="-457200">
              <a:buFont typeface="Arial" panose="020B0604020202020204" pitchFamily="34" charset="0"/>
              <a:buChar char="•"/>
            </a:pPr>
            <a:endParaRPr lang="en-GB" sz="2400" b="0" i="0" dirty="0">
              <a:solidFill>
                <a:srgbClr val="535353"/>
              </a:solidFill>
              <a:effectLst/>
              <a:latin typeface="Open Sans" panose="020B0606030504020204" pitchFamily="34" charset="0"/>
            </a:endParaRPr>
          </a:p>
          <a:p>
            <a:pPr marL="457200" indent="-457200" algn="just">
              <a:buFont typeface="Arial" panose="020B0604020202020204" pitchFamily="34" charset="0"/>
              <a:buChar char="•"/>
            </a:pPr>
            <a:r>
              <a:rPr lang="en-GB" sz="2400" b="0" i="0" dirty="0">
                <a:solidFill>
                  <a:srgbClr val="535353"/>
                </a:solidFill>
                <a:effectLst/>
                <a:latin typeface="Open Sans" panose="020B0606030504020204" pitchFamily="34" charset="0"/>
              </a:rPr>
              <a:t>UK Youth Parliament provides opportunities for 11–18-year-olds to use their elected voice to bring about social change through meaningful representation and campaigning. </a:t>
            </a:r>
          </a:p>
          <a:p>
            <a:pPr marL="457200" indent="-457200">
              <a:buFont typeface="Arial" panose="020B0604020202020204" pitchFamily="34" charset="0"/>
              <a:buChar char="•"/>
            </a:pPr>
            <a:endParaRPr lang="en-GB" sz="2400" b="0" i="0" dirty="0">
              <a:solidFill>
                <a:srgbClr val="535353"/>
              </a:solidFill>
              <a:effectLst/>
              <a:latin typeface="Open Sans" panose="020B0606030504020204" pitchFamily="34" charset="0"/>
            </a:endParaRPr>
          </a:p>
          <a:p>
            <a:pPr marL="457200" indent="-457200" algn="just">
              <a:buFont typeface="Arial" panose="020B0604020202020204" pitchFamily="34" charset="0"/>
              <a:buChar char="•"/>
            </a:pPr>
            <a:r>
              <a:rPr lang="en-GB" sz="2400" b="0" i="0" dirty="0">
                <a:solidFill>
                  <a:srgbClr val="535353"/>
                </a:solidFill>
                <a:effectLst/>
                <a:latin typeface="Open Sans" panose="020B0606030504020204" pitchFamily="34" charset="0"/>
              </a:rPr>
              <a:t>During their term of office, Members of Youth Parliament (MYPs) work with their MPs, decision-makers, councillors and local youth groups on the issues of greatest concern to their constituents.</a:t>
            </a:r>
          </a:p>
          <a:p>
            <a:pPr marL="457200" indent="-457200" algn="just">
              <a:buFont typeface="Arial" panose="020B0604020202020204" pitchFamily="34" charset="0"/>
              <a:buChar char="•"/>
            </a:pPr>
            <a:endParaRPr lang="en-GB" sz="2400" b="0" i="0" dirty="0">
              <a:solidFill>
                <a:srgbClr val="535353"/>
              </a:solidFill>
              <a:effectLst/>
              <a:latin typeface="Open Sans" panose="020B0606030504020204" pitchFamily="34" charset="0"/>
            </a:endParaRPr>
          </a:p>
          <a:p>
            <a:pPr marL="457200" indent="-457200">
              <a:buFont typeface="Arial" panose="020B0604020202020204" pitchFamily="34" charset="0"/>
              <a:buChar char="•"/>
            </a:pPr>
            <a:r>
              <a:rPr lang="en-GB" sz="2400" dirty="0">
                <a:solidFill>
                  <a:srgbClr val="535353"/>
                </a:solidFill>
                <a:latin typeface="Open Sans" panose="020B0606030504020204" pitchFamily="34" charset="0"/>
              </a:rPr>
              <a:t>To find out more visit – www.byc.org.uk/uk/uk-youth-parliament</a:t>
            </a:r>
            <a:endParaRPr lang="en-GB" sz="2400" b="0" i="0" dirty="0">
              <a:solidFill>
                <a:srgbClr val="535353"/>
              </a:solidFill>
              <a:effectLst/>
              <a:latin typeface="Open Sans" panose="020B0606030504020204" pitchFamily="34" charset="0"/>
            </a:endParaRPr>
          </a:p>
        </p:txBody>
      </p:sp>
    </p:spTree>
    <p:extLst>
      <p:ext uri="{BB962C8B-B14F-4D97-AF65-F5344CB8AC3E}">
        <p14:creationId xmlns:p14="http://schemas.microsoft.com/office/powerpoint/2010/main" val="1109338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0"/>
            <a:ext cx="12192000" cy="1437966"/>
            <a:chOff x="0" y="5433680"/>
            <a:chExt cx="12192000" cy="1437966"/>
          </a:xfrm>
        </p:grpSpPr>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t="79032"/>
            <a:stretch/>
          </p:blipFill>
          <p:spPr>
            <a:xfrm>
              <a:off x="0" y="5433680"/>
              <a:ext cx="12192000" cy="1437966"/>
            </a:xfrm>
            <a:prstGeom prst="rect">
              <a:avLst/>
            </a:prstGeom>
          </p:spPr>
        </p:pic>
        <p:sp>
          <p:nvSpPr>
            <p:cNvPr id="13" name="TextBox 12"/>
            <p:cNvSpPr txBox="1"/>
            <p:nvPr/>
          </p:nvSpPr>
          <p:spPr>
            <a:xfrm>
              <a:off x="176311" y="5433680"/>
              <a:ext cx="8583168" cy="1437966"/>
            </a:xfrm>
            <a:prstGeom prst="rect">
              <a:avLst/>
            </a:prstGeom>
            <a:noFill/>
          </p:spPr>
          <p:txBody>
            <a:bodyPr wrap="square" rtlCol="0" anchor="ctr">
              <a:noAutofit/>
            </a:bodyPr>
            <a:lstStyle/>
            <a:p>
              <a:r>
                <a:rPr lang="en-GB" sz="4800" b="1" dirty="0">
                  <a:latin typeface="Arial" panose="020B0604020202020204" pitchFamily="34" charset="0"/>
                  <a:cs typeface="Arial" panose="020B0604020202020204" pitchFamily="34" charset="0"/>
                </a:rPr>
                <a:t>What does Wakefield do?</a:t>
              </a:r>
            </a:p>
          </p:txBody>
        </p:sp>
      </p:grpSp>
      <p:sp>
        <p:nvSpPr>
          <p:cNvPr id="9" name="TextBox 8">
            <a:extLst>
              <a:ext uri="{FF2B5EF4-FFF2-40B4-BE49-F238E27FC236}">
                <a16:creationId xmlns:a16="http://schemas.microsoft.com/office/drawing/2014/main" id="{A3380F1C-2D9E-48ED-A2B7-1DFCCD4C4835}"/>
              </a:ext>
            </a:extLst>
          </p:cNvPr>
          <p:cNvSpPr txBox="1"/>
          <p:nvPr/>
        </p:nvSpPr>
        <p:spPr>
          <a:xfrm>
            <a:off x="754162" y="2179426"/>
            <a:ext cx="10662408" cy="3785652"/>
          </a:xfrm>
          <a:prstGeom prst="rect">
            <a:avLst/>
          </a:prstGeom>
          <a:noFill/>
        </p:spPr>
        <p:txBody>
          <a:bodyPr wrap="square" rtlCol="0">
            <a:spAutoFit/>
          </a:bodyPr>
          <a:lstStyle/>
          <a:p>
            <a:pPr marL="457200" indent="-457200" algn="just">
              <a:buFont typeface="Arial" panose="020B0604020202020204" pitchFamily="34" charset="0"/>
              <a:buChar char="•"/>
            </a:pPr>
            <a:r>
              <a:rPr lang="en-GB" sz="2400" dirty="0">
                <a:solidFill>
                  <a:srgbClr val="535353"/>
                </a:solidFill>
                <a:latin typeface="Open Sans" panose="020B0606030504020204" pitchFamily="34" charset="0"/>
                <a:cs typeface="Arial" panose="020B0604020202020204" pitchFamily="34" charset="0"/>
              </a:rPr>
              <a:t>Wakefield Council’s Youth Voice Team run a weekly Youth Council where members meet to discuss the issues and priorities for young people in the Wakefield district.</a:t>
            </a:r>
          </a:p>
          <a:p>
            <a:pPr marL="457200" indent="-457200" algn="just">
              <a:buFont typeface="Arial" panose="020B0604020202020204" pitchFamily="34" charset="0"/>
              <a:buChar char="•"/>
            </a:pPr>
            <a:endParaRPr lang="en-GB" sz="2400" dirty="0">
              <a:solidFill>
                <a:srgbClr val="535353"/>
              </a:solidFill>
              <a:latin typeface="Open Sans" panose="020B0606030504020204" pitchFamily="34" charset="0"/>
              <a:cs typeface="Arial" panose="020B0604020202020204" pitchFamily="34" charset="0"/>
            </a:endParaRPr>
          </a:p>
          <a:p>
            <a:pPr marL="457200" indent="-457200" algn="just">
              <a:buFont typeface="Arial" panose="020B0604020202020204" pitchFamily="34" charset="0"/>
              <a:buChar char="•"/>
            </a:pPr>
            <a:r>
              <a:rPr lang="en-GB" sz="2400" dirty="0">
                <a:solidFill>
                  <a:srgbClr val="535353"/>
                </a:solidFill>
                <a:latin typeface="Open Sans" panose="020B0606030504020204" pitchFamily="34" charset="0"/>
                <a:cs typeface="Arial" panose="020B0604020202020204" pitchFamily="34" charset="0"/>
              </a:rPr>
              <a:t>The Youth Voice Team run Build Our Futures Summits, and these are used to communicate with young people about the issues affecting them.</a:t>
            </a:r>
          </a:p>
          <a:p>
            <a:pPr marL="457200" indent="-457200" algn="just">
              <a:buFont typeface="Arial" panose="020B0604020202020204" pitchFamily="34" charset="0"/>
              <a:buChar char="•"/>
            </a:pPr>
            <a:endParaRPr lang="en-GB" sz="2400" dirty="0">
              <a:solidFill>
                <a:srgbClr val="535353"/>
              </a:solidFill>
              <a:latin typeface="Open Sans" panose="020B0606030504020204" pitchFamily="34" charset="0"/>
              <a:cs typeface="Arial" panose="020B0604020202020204" pitchFamily="34" charset="0"/>
            </a:endParaRPr>
          </a:p>
          <a:p>
            <a:pPr marL="457200" indent="-457200" algn="just">
              <a:buFont typeface="Arial" panose="020B0604020202020204" pitchFamily="34" charset="0"/>
              <a:buChar char="•"/>
            </a:pPr>
            <a:r>
              <a:rPr lang="en-GB" sz="2400" dirty="0">
                <a:solidFill>
                  <a:srgbClr val="535353"/>
                </a:solidFill>
                <a:latin typeface="Open Sans" panose="020B0606030504020204" pitchFamily="34" charset="0"/>
                <a:cs typeface="Arial" panose="020B0604020202020204" pitchFamily="34" charset="0"/>
              </a:rPr>
              <a:t>Staff support UKYP Members to attend local, regional and national events to speak about the work they are doing.</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2229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76311" y="5729266"/>
            <a:ext cx="8583168" cy="1292662"/>
          </a:xfrm>
          <a:prstGeom prst="rect">
            <a:avLst/>
          </a:prstGeom>
          <a:noFill/>
        </p:spPr>
        <p:txBody>
          <a:bodyPr wrap="square" rtlCol="0">
            <a:spAutoFit/>
          </a:bodyPr>
          <a:lstStyle/>
          <a:p>
            <a:r>
              <a:rPr lang="en-GB" sz="2600" b="1" dirty="0">
                <a:solidFill>
                  <a:schemeClr val="bg1"/>
                </a:solidFill>
                <a:latin typeface="Arial" panose="020B0604020202020204" pitchFamily="34" charset="0"/>
                <a:cs typeface="Arial" panose="020B0604020202020204" pitchFamily="34" charset="0"/>
              </a:rPr>
              <a:t>Building services that work for everyone, </a:t>
            </a:r>
          </a:p>
          <a:p>
            <a:r>
              <a:rPr lang="en-GB" sz="2600" b="1" dirty="0">
                <a:solidFill>
                  <a:schemeClr val="bg1"/>
                </a:solidFill>
                <a:latin typeface="Arial" panose="020B0604020202020204" pitchFamily="34" charset="0"/>
                <a:cs typeface="Arial" panose="020B0604020202020204" pitchFamily="34" charset="0"/>
              </a:rPr>
              <a:t>helping everyone to succeed</a:t>
            </a:r>
          </a:p>
          <a:p>
            <a:endParaRPr lang="en-GB" sz="2600" dirty="0">
              <a:latin typeface="Arial" panose="020B0604020202020204" pitchFamily="34" charset="0"/>
              <a:cs typeface="Arial" panose="020B0604020202020204" pitchFamily="34" charset="0"/>
            </a:endParaRPr>
          </a:p>
        </p:txBody>
      </p:sp>
      <p:grpSp>
        <p:nvGrpSpPr>
          <p:cNvPr id="8" name="Group 7"/>
          <p:cNvGrpSpPr/>
          <p:nvPr/>
        </p:nvGrpSpPr>
        <p:grpSpPr>
          <a:xfrm>
            <a:off x="0" y="0"/>
            <a:ext cx="12192000" cy="1437966"/>
            <a:chOff x="0" y="5433680"/>
            <a:chExt cx="12192000" cy="1437966"/>
          </a:xfrm>
        </p:grpSpPr>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t="79032"/>
            <a:stretch/>
          </p:blipFill>
          <p:spPr>
            <a:xfrm>
              <a:off x="0" y="5433680"/>
              <a:ext cx="12192000" cy="1437966"/>
            </a:xfrm>
            <a:prstGeom prst="rect">
              <a:avLst/>
            </a:prstGeom>
          </p:spPr>
        </p:pic>
        <p:sp>
          <p:nvSpPr>
            <p:cNvPr id="13" name="TextBox 12"/>
            <p:cNvSpPr txBox="1"/>
            <p:nvPr/>
          </p:nvSpPr>
          <p:spPr>
            <a:xfrm>
              <a:off x="176311" y="5433680"/>
              <a:ext cx="8583168" cy="1437966"/>
            </a:xfrm>
            <a:prstGeom prst="rect">
              <a:avLst/>
            </a:prstGeom>
            <a:noFill/>
          </p:spPr>
          <p:txBody>
            <a:bodyPr wrap="square" rtlCol="0" anchor="ctr">
              <a:noAutofit/>
            </a:bodyPr>
            <a:lstStyle/>
            <a:p>
              <a:r>
                <a:rPr lang="en-GB" sz="4800" b="1" dirty="0">
                  <a:latin typeface="Arial" panose="020B0604020202020204" pitchFamily="34" charset="0"/>
                  <a:cs typeface="Arial" panose="020B0604020202020204" pitchFamily="34" charset="0"/>
                </a:rPr>
                <a:t>Why Vote?</a:t>
              </a:r>
            </a:p>
          </p:txBody>
        </p:sp>
      </p:grpSp>
      <p:sp>
        <p:nvSpPr>
          <p:cNvPr id="9" name="TextBox 8">
            <a:extLst>
              <a:ext uri="{FF2B5EF4-FFF2-40B4-BE49-F238E27FC236}">
                <a16:creationId xmlns:a16="http://schemas.microsoft.com/office/drawing/2014/main" id="{A3380F1C-2D9E-48ED-A2B7-1DFCCD4C4835}"/>
              </a:ext>
            </a:extLst>
          </p:cNvPr>
          <p:cNvSpPr txBox="1"/>
          <p:nvPr/>
        </p:nvSpPr>
        <p:spPr>
          <a:xfrm>
            <a:off x="712217" y="2280094"/>
            <a:ext cx="10662408" cy="2677656"/>
          </a:xfrm>
          <a:prstGeom prst="rect">
            <a:avLst/>
          </a:prstGeom>
          <a:noFill/>
        </p:spPr>
        <p:txBody>
          <a:bodyPr wrap="square" rtlCol="0">
            <a:spAutoFit/>
          </a:bodyPr>
          <a:lstStyle/>
          <a:p>
            <a:endParaRPr lang="en-GB"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Because you have the right to be taken seriously and to share your views and ideas.</a:t>
            </a:r>
          </a:p>
          <a:p>
            <a:pPr marL="457200" indent="-4572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Because it gives you a voice?</a:t>
            </a:r>
          </a:p>
          <a:p>
            <a:pPr marL="457200" indent="-4572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You have the right to be listened to.</a:t>
            </a:r>
          </a:p>
        </p:txBody>
      </p:sp>
    </p:spTree>
    <p:extLst>
      <p:ext uri="{BB962C8B-B14F-4D97-AF65-F5344CB8AC3E}">
        <p14:creationId xmlns:p14="http://schemas.microsoft.com/office/powerpoint/2010/main" val="1999407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76311" y="5729266"/>
            <a:ext cx="8583168" cy="1292662"/>
          </a:xfrm>
          <a:prstGeom prst="rect">
            <a:avLst/>
          </a:prstGeom>
          <a:noFill/>
        </p:spPr>
        <p:txBody>
          <a:bodyPr wrap="square" rtlCol="0">
            <a:spAutoFit/>
          </a:bodyPr>
          <a:lstStyle/>
          <a:p>
            <a:r>
              <a:rPr lang="en-GB" sz="2600" b="1" dirty="0">
                <a:solidFill>
                  <a:schemeClr val="bg1"/>
                </a:solidFill>
                <a:latin typeface="Arial" panose="020B0604020202020204" pitchFamily="34" charset="0"/>
                <a:cs typeface="Arial" panose="020B0604020202020204" pitchFamily="34" charset="0"/>
              </a:rPr>
              <a:t>Building services that work for everyone, </a:t>
            </a:r>
          </a:p>
          <a:p>
            <a:r>
              <a:rPr lang="en-GB" sz="2600" b="1" dirty="0">
                <a:solidFill>
                  <a:schemeClr val="bg1"/>
                </a:solidFill>
                <a:latin typeface="Arial" panose="020B0604020202020204" pitchFamily="34" charset="0"/>
                <a:cs typeface="Arial" panose="020B0604020202020204" pitchFamily="34" charset="0"/>
              </a:rPr>
              <a:t>helping everyone to succeed</a:t>
            </a:r>
          </a:p>
          <a:p>
            <a:endParaRPr lang="en-GB" sz="2600" dirty="0">
              <a:latin typeface="Arial" panose="020B0604020202020204" pitchFamily="34" charset="0"/>
              <a:cs typeface="Arial" panose="020B0604020202020204" pitchFamily="34" charset="0"/>
            </a:endParaRPr>
          </a:p>
        </p:txBody>
      </p:sp>
      <p:grpSp>
        <p:nvGrpSpPr>
          <p:cNvPr id="8" name="Group 7"/>
          <p:cNvGrpSpPr/>
          <p:nvPr/>
        </p:nvGrpSpPr>
        <p:grpSpPr>
          <a:xfrm>
            <a:off x="0" y="0"/>
            <a:ext cx="12192000" cy="1437966"/>
            <a:chOff x="0" y="5433680"/>
            <a:chExt cx="12192000" cy="1437966"/>
          </a:xfrm>
        </p:grpSpPr>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t="79032"/>
            <a:stretch/>
          </p:blipFill>
          <p:spPr>
            <a:xfrm>
              <a:off x="0" y="5433680"/>
              <a:ext cx="12192000" cy="1437966"/>
            </a:xfrm>
            <a:prstGeom prst="rect">
              <a:avLst/>
            </a:prstGeom>
          </p:spPr>
        </p:pic>
        <p:sp>
          <p:nvSpPr>
            <p:cNvPr id="13" name="TextBox 12"/>
            <p:cNvSpPr txBox="1"/>
            <p:nvPr/>
          </p:nvSpPr>
          <p:spPr>
            <a:xfrm>
              <a:off x="176311" y="5433680"/>
              <a:ext cx="8583168" cy="1437966"/>
            </a:xfrm>
            <a:prstGeom prst="rect">
              <a:avLst/>
            </a:prstGeom>
            <a:noFill/>
          </p:spPr>
          <p:txBody>
            <a:bodyPr wrap="square" rtlCol="0" anchor="ctr">
              <a:noAutofit/>
            </a:bodyPr>
            <a:lstStyle/>
            <a:p>
              <a:r>
                <a:rPr lang="en-GB" sz="4800" b="1" dirty="0">
                  <a:latin typeface="Arial" panose="020B0604020202020204" pitchFamily="34" charset="0"/>
                  <a:cs typeface="Arial" panose="020B0604020202020204" pitchFamily="34" charset="0"/>
                </a:rPr>
                <a:t>What is a Manifesto?</a:t>
              </a:r>
            </a:p>
          </p:txBody>
        </p:sp>
      </p:grpSp>
      <p:sp>
        <p:nvSpPr>
          <p:cNvPr id="9" name="TextBox 8">
            <a:extLst>
              <a:ext uri="{FF2B5EF4-FFF2-40B4-BE49-F238E27FC236}">
                <a16:creationId xmlns:a16="http://schemas.microsoft.com/office/drawing/2014/main" id="{A3380F1C-2D9E-48ED-A2B7-1DFCCD4C4835}"/>
              </a:ext>
            </a:extLst>
          </p:cNvPr>
          <p:cNvSpPr txBox="1"/>
          <p:nvPr/>
        </p:nvSpPr>
        <p:spPr>
          <a:xfrm>
            <a:off x="737384" y="2565320"/>
            <a:ext cx="10662408" cy="2677656"/>
          </a:xfrm>
          <a:prstGeom prst="rect">
            <a:avLst/>
          </a:prstGeom>
          <a:noFill/>
        </p:spPr>
        <p:txBody>
          <a:bodyPr wrap="square" rtlCol="0">
            <a:spAutoFit/>
          </a:bodyPr>
          <a:lstStyle/>
          <a:p>
            <a:endParaRPr lang="en-GB"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A manifesto is a public statement of intentions (promises) that a candidate feels are issues that need to change.</a:t>
            </a:r>
          </a:p>
          <a:p>
            <a:endParaRPr lang="en-GB"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It’s a way of telling people what they are all about and what they will do should they be elected.</a:t>
            </a:r>
          </a:p>
          <a:p>
            <a:pPr marL="457200" indent="-4572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3788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0"/>
            <a:ext cx="12192000" cy="1437966"/>
            <a:chOff x="0" y="5433680"/>
            <a:chExt cx="12192000" cy="1437966"/>
          </a:xfrm>
        </p:grpSpPr>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t="79032"/>
            <a:stretch/>
          </p:blipFill>
          <p:spPr>
            <a:xfrm>
              <a:off x="0" y="5433680"/>
              <a:ext cx="12192000" cy="1437966"/>
            </a:xfrm>
            <a:prstGeom prst="rect">
              <a:avLst/>
            </a:prstGeom>
          </p:spPr>
        </p:pic>
        <p:sp>
          <p:nvSpPr>
            <p:cNvPr id="13" name="TextBox 12"/>
            <p:cNvSpPr txBox="1"/>
            <p:nvPr/>
          </p:nvSpPr>
          <p:spPr>
            <a:xfrm>
              <a:off x="176311" y="5433680"/>
              <a:ext cx="8583168" cy="1437966"/>
            </a:xfrm>
            <a:prstGeom prst="rect">
              <a:avLst/>
            </a:prstGeom>
            <a:noFill/>
          </p:spPr>
          <p:txBody>
            <a:bodyPr wrap="square" rtlCol="0" anchor="ctr">
              <a:noAutofit/>
            </a:bodyPr>
            <a:lstStyle/>
            <a:p>
              <a:r>
                <a:rPr lang="en-GB" sz="4800" b="1" dirty="0">
                  <a:latin typeface="Arial" panose="020B0604020202020204" pitchFamily="34" charset="0"/>
                  <a:cs typeface="Arial" panose="020B0604020202020204" pitchFamily="34" charset="0"/>
                </a:rPr>
                <a:t>How I vote</a:t>
              </a:r>
            </a:p>
          </p:txBody>
        </p:sp>
      </p:grpSp>
      <p:sp>
        <p:nvSpPr>
          <p:cNvPr id="9" name="TextBox 8">
            <a:extLst>
              <a:ext uri="{FF2B5EF4-FFF2-40B4-BE49-F238E27FC236}">
                <a16:creationId xmlns:a16="http://schemas.microsoft.com/office/drawing/2014/main" id="{A3380F1C-2D9E-48ED-A2B7-1DFCCD4C4835}"/>
              </a:ext>
            </a:extLst>
          </p:cNvPr>
          <p:cNvSpPr txBox="1"/>
          <p:nvPr/>
        </p:nvSpPr>
        <p:spPr>
          <a:xfrm>
            <a:off x="704360" y="1517456"/>
            <a:ext cx="10662408" cy="4093428"/>
          </a:xfrm>
          <a:prstGeom prst="rect">
            <a:avLst/>
          </a:prstGeom>
          <a:noFill/>
        </p:spPr>
        <p:txBody>
          <a:bodyPr wrap="square" rtlCol="0">
            <a:spAutoFit/>
          </a:bodyPr>
          <a:lstStyle/>
          <a:p>
            <a:pPr marL="457200" indent="-457200" algn="just">
              <a:buFont typeface="Arial" panose="020B0604020202020204" pitchFamily="34" charset="0"/>
              <a:buChar char="•"/>
            </a:pPr>
            <a:r>
              <a:rPr lang="en-GB" sz="2000" dirty="0">
                <a:latin typeface="Arial" panose="020B0604020202020204" pitchFamily="34" charset="0"/>
                <a:cs typeface="Arial" panose="020B0604020202020204" pitchFamily="34" charset="0"/>
              </a:rPr>
              <a:t>You will get only 1 vote.  </a:t>
            </a:r>
          </a:p>
          <a:p>
            <a:pPr algn="just"/>
            <a:endParaRPr lang="en-GB" sz="20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GB" sz="2000" dirty="0">
                <a:latin typeface="Arial" panose="020B0604020202020204" pitchFamily="34" charset="0"/>
                <a:cs typeface="Arial" panose="020B0604020202020204" pitchFamily="34" charset="0"/>
              </a:rPr>
              <a:t>You will be asked to look at the manifestos and make your decision on who you would like to become a member of UKYP.  Please remember their identifying letter code, A,B,C,D or E.  </a:t>
            </a:r>
          </a:p>
          <a:p>
            <a:pPr marL="457200" indent="-457200" algn="just">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GB" sz="2000" dirty="0">
                <a:latin typeface="Arial" panose="020B0604020202020204" pitchFamily="34" charset="0"/>
                <a:cs typeface="Arial" panose="020B0604020202020204" pitchFamily="34" charset="0"/>
              </a:rPr>
              <a:t>There’s 2 ways to vote:-</a:t>
            </a:r>
          </a:p>
          <a:p>
            <a:pPr algn="just"/>
            <a:endParaRPr lang="en-GB" sz="2000" dirty="0">
              <a:latin typeface="Arial" panose="020B0604020202020204" pitchFamily="34" charset="0"/>
              <a:cs typeface="Arial" panose="020B0604020202020204" pitchFamily="34" charset="0"/>
            </a:endParaRPr>
          </a:p>
          <a:p>
            <a:pPr lvl="1" algn="just"/>
            <a:r>
              <a:rPr lang="en-GB" sz="2000" dirty="0">
                <a:latin typeface="Arial" panose="020B0604020202020204" pitchFamily="34" charset="0"/>
                <a:cs typeface="Arial" panose="020B0604020202020204" pitchFamily="34" charset="0"/>
              </a:rPr>
              <a:t>a) Each person is issued with a voting paper so that you can submit your own secret vote.</a:t>
            </a:r>
          </a:p>
          <a:p>
            <a:pPr lvl="1" algn="just"/>
            <a:r>
              <a:rPr lang="en-GB" sz="2000" dirty="0">
                <a:latin typeface="Arial" panose="020B0604020202020204" pitchFamily="34" charset="0"/>
                <a:cs typeface="Arial" panose="020B0604020202020204" pitchFamily="34" charset="0"/>
              </a:rPr>
              <a:t>b</a:t>
            </a:r>
            <a:r>
              <a:rPr lang="en-GB" sz="2000">
                <a:latin typeface="Arial" panose="020B0604020202020204" pitchFamily="34" charset="0"/>
                <a:cs typeface="Arial" panose="020B0604020202020204" pitchFamily="34" charset="0"/>
              </a:rPr>
              <a:t>) The </a:t>
            </a:r>
            <a:r>
              <a:rPr lang="en-GB" sz="2000" dirty="0">
                <a:latin typeface="Arial" panose="020B0604020202020204" pitchFamily="34" charset="0"/>
                <a:cs typeface="Arial" panose="020B0604020202020204" pitchFamily="34" charset="0"/>
              </a:rPr>
              <a:t>group can decide to raise hands and these will be counted and added to the Tally Sheet. </a:t>
            </a:r>
            <a:r>
              <a:rPr lang="en-GB" sz="2000" i="1" dirty="0">
                <a:latin typeface="Arial" panose="020B0604020202020204" pitchFamily="34" charset="0"/>
                <a:cs typeface="Arial" panose="020B0604020202020204" pitchFamily="34" charset="0"/>
              </a:rPr>
              <a:t>(You can still request your own voting paper if you want your vote to remain a secret).</a:t>
            </a:r>
          </a:p>
        </p:txBody>
      </p:sp>
    </p:spTree>
    <p:extLst>
      <p:ext uri="{BB962C8B-B14F-4D97-AF65-F5344CB8AC3E}">
        <p14:creationId xmlns:p14="http://schemas.microsoft.com/office/powerpoint/2010/main" val="1914432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76311" y="5729266"/>
            <a:ext cx="8583168" cy="1292662"/>
          </a:xfrm>
          <a:prstGeom prst="rect">
            <a:avLst/>
          </a:prstGeom>
          <a:noFill/>
        </p:spPr>
        <p:txBody>
          <a:bodyPr wrap="square" rtlCol="0">
            <a:spAutoFit/>
          </a:bodyPr>
          <a:lstStyle/>
          <a:p>
            <a:r>
              <a:rPr lang="en-GB" sz="2600" b="1" dirty="0">
                <a:solidFill>
                  <a:schemeClr val="bg1"/>
                </a:solidFill>
                <a:latin typeface="Arial" panose="020B0604020202020204" pitchFamily="34" charset="0"/>
                <a:cs typeface="Arial" panose="020B0604020202020204" pitchFamily="34" charset="0"/>
              </a:rPr>
              <a:t>Building services that work for everyone, </a:t>
            </a:r>
          </a:p>
          <a:p>
            <a:r>
              <a:rPr lang="en-GB" sz="2600" b="1" dirty="0">
                <a:solidFill>
                  <a:schemeClr val="bg1"/>
                </a:solidFill>
                <a:latin typeface="Arial" panose="020B0604020202020204" pitchFamily="34" charset="0"/>
                <a:cs typeface="Arial" panose="020B0604020202020204" pitchFamily="34" charset="0"/>
              </a:rPr>
              <a:t>helping everyone to succeed</a:t>
            </a:r>
          </a:p>
          <a:p>
            <a:endParaRPr lang="en-GB" sz="2600" dirty="0">
              <a:latin typeface="Arial" panose="020B0604020202020204" pitchFamily="34" charset="0"/>
              <a:cs typeface="Arial" panose="020B0604020202020204" pitchFamily="34" charset="0"/>
            </a:endParaRPr>
          </a:p>
        </p:txBody>
      </p:sp>
      <p:grpSp>
        <p:nvGrpSpPr>
          <p:cNvPr id="8" name="Group 7"/>
          <p:cNvGrpSpPr/>
          <p:nvPr/>
        </p:nvGrpSpPr>
        <p:grpSpPr>
          <a:xfrm>
            <a:off x="0" y="0"/>
            <a:ext cx="12192000" cy="1437966"/>
            <a:chOff x="0" y="5433680"/>
            <a:chExt cx="12192000" cy="1437966"/>
          </a:xfrm>
        </p:grpSpPr>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t="79032"/>
            <a:stretch/>
          </p:blipFill>
          <p:spPr>
            <a:xfrm>
              <a:off x="0" y="5433680"/>
              <a:ext cx="12192000" cy="1437966"/>
            </a:xfrm>
            <a:prstGeom prst="rect">
              <a:avLst/>
            </a:prstGeom>
          </p:spPr>
        </p:pic>
        <p:sp>
          <p:nvSpPr>
            <p:cNvPr id="13" name="TextBox 12"/>
            <p:cNvSpPr txBox="1"/>
            <p:nvPr/>
          </p:nvSpPr>
          <p:spPr>
            <a:xfrm>
              <a:off x="176311" y="5433680"/>
              <a:ext cx="8583168" cy="1437966"/>
            </a:xfrm>
            <a:prstGeom prst="rect">
              <a:avLst/>
            </a:prstGeom>
            <a:noFill/>
          </p:spPr>
          <p:txBody>
            <a:bodyPr wrap="square" rtlCol="0" anchor="ctr">
              <a:noAutofit/>
            </a:bodyPr>
            <a:lstStyle/>
            <a:p>
              <a:r>
                <a:rPr lang="en-GB" sz="4800" b="1" dirty="0">
                  <a:latin typeface="Arial" panose="020B0604020202020204" pitchFamily="34" charset="0"/>
                  <a:cs typeface="Arial" panose="020B0604020202020204" pitchFamily="34" charset="0"/>
                </a:rPr>
                <a:t>Candidate “A”</a:t>
              </a:r>
            </a:p>
          </p:txBody>
        </p:sp>
      </p:grpSp>
      <p:sp>
        <p:nvSpPr>
          <p:cNvPr id="9" name="TextBox 8">
            <a:extLst>
              <a:ext uri="{FF2B5EF4-FFF2-40B4-BE49-F238E27FC236}">
                <a16:creationId xmlns:a16="http://schemas.microsoft.com/office/drawing/2014/main" id="{A3380F1C-2D9E-48ED-A2B7-1DFCCD4C4835}"/>
              </a:ext>
            </a:extLst>
          </p:cNvPr>
          <p:cNvSpPr txBox="1"/>
          <p:nvPr/>
        </p:nvSpPr>
        <p:spPr>
          <a:xfrm>
            <a:off x="779329" y="1818699"/>
            <a:ext cx="10662408" cy="4524315"/>
          </a:xfrm>
          <a:prstGeom prst="rect">
            <a:avLst/>
          </a:prstGeom>
          <a:noFill/>
        </p:spPr>
        <p:txBody>
          <a:bodyPr wrap="square" rtlCol="0">
            <a:spAutoFit/>
          </a:bodyPr>
          <a:lstStyle/>
          <a:p>
            <a:pPr algn="just"/>
            <a:r>
              <a:rPr lang="en-GB" sz="1600" dirty="0">
                <a:solidFill>
                  <a:srgbClr val="000000"/>
                </a:solidFill>
                <a:effectLst/>
                <a:latin typeface="Arial" panose="020B0604020202020204" pitchFamily="34" charset="0"/>
                <a:ea typeface="Aptos" panose="020B0004020202020204" pitchFamily="34" charset="0"/>
                <a:cs typeface="Arial" panose="020B0604020202020204" pitchFamily="34" charset="0"/>
              </a:rPr>
              <a:t>I’m on a mission to represent</a:t>
            </a:r>
            <a:r>
              <a:rPr lang="en-GB" sz="1600" b="1" dirty="0">
                <a:effectLst/>
                <a:latin typeface="Arial" panose="020B0604020202020204" pitchFamily="34" charset="0"/>
                <a:ea typeface="Aptos" panose="020B0004020202020204" pitchFamily="34" charset="0"/>
                <a:cs typeface="Arial" panose="020B0604020202020204" pitchFamily="34" charset="0"/>
              </a:rPr>
              <a:t> YOU</a:t>
            </a:r>
            <a:r>
              <a:rPr lang="en-GB" sz="1600" dirty="0">
                <a:effectLst/>
                <a:latin typeface="Arial" panose="020B0604020202020204" pitchFamily="34" charset="0"/>
                <a:ea typeface="Aptos" panose="020B0004020202020204" pitchFamily="34" charset="0"/>
                <a:cs typeface="Arial" panose="020B0604020202020204" pitchFamily="34" charset="0"/>
              </a:rPr>
              <a:t> in Youth Parliament. Our</a:t>
            </a:r>
            <a:r>
              <a:rPr lang="en-GB" sz="1600" b="1" dirty="0">
                <a:effectLst/>
                <a:latin typeface="Arial" panose="020B0604020202020204" pitchFamily="34" charset="0"/>
                <a:ea typeface="Aptos" panose="020B0004020202020204" pitchFamily="34" charset="0"/>
                <a:cs typeface="Arial" panose="020B0604020202020204" pitchFamily="34" charset="0"/>
              </a:rPr>
              <a:t> identities matter,</a:t>
            </a:r>
            <a:r>
              <a:rPr lang="en-GB" sz="1600" dirty="0">
                <a:effectLst/>
                <a:latin typeface="Arial" panose="020B0604020202020204" pitchFamily="34" charset="0"/>
                <a:ea typeface="Aptos" panose="020B0004020202020204" pitchFamily="34" charset="0"/>
                <a:cs typeface="Arial" panose="020B0604020202020204" pitchFamily="34" charset="0"/>
              </a:rPr>
              <a:t> and so does</a:t>
            </a:r>
            <a:r>
              <a:rPr lang="en-GB" sz="1600" b="1" dirty="0">
                <a:effectLst/>
                <a:latin typeface="Arial" panose="020B0604020202020204" pitchFamily="34" charset="0"/>
                <a:ea typeface="Aptos" panose="020B0004020202020204" pitchFamily="34" charset="0"/>
                <a:cs typeface="Arial" panose="020B0604020202020204" pitchFamily="34" charset="0"/>
              </a:rPr>
              <a:t> our safety</a:t>
            </a:r>
            <a:r>
              <a:rPr lang="en-GB" sz="1600" dirty="0">
                <a:effectLst/>
                <a:latin typeface="Arial" panose="020B0604020202020204" pitchFamily="34" charset="0"/>
                <a:ea typeface="Aptos" panose="020B0004020202020204" pitchFamily="34" charset="0"/>
                <a:cs typeface="Arial" panose="020B0604020202020204" pitchFamily="34" charset="0"/>
              </a:rPr>
              <a:t>. I’ll ensure that your </a:t>
            </a:r>
            <a:r>
              <a:rPr lang="en-GB" sz="1600" b="1" dirty="0">
                <a:effectLst/>
                <a:latin typeface="Arial" panose="020B0604020202020204" pitchFamily="34" charset="0"/>
                <a:ea typeface="Aptos" panose="020B0004020202020204" pitchFamily="34" charset="0"/>
                <a:cs typeface="Arial" panose="020B0604020202020204" pitchFamily="34" charset="0"/>
              </a:rPr>
              <a:t>unique voices</a:t>
            </a:r>
            <a:r>
              <a:rPr lang="en-GB" sz="1600" dirty="0">
                <a:effectLst/>
                <a:latin typeface="Arial" panose="020B0604020202020204" pitchFamily="34" charset="0"/>
                <a:ea typeface="Aptos" panose="020B0004020202020204" pitchFamily="34" charset="0"/>
                <a:cs typeface="Arial" panose="020B0604020202020204" pitchFamily="34" charset="0"/>
              </a:rPr>
              <a:t> are heard, </a:t>
            </a:r>
            <a:r>
              <a:rPr lang="en-GB" sz="1600" b="1" dirty="0">
                <a:effectLst/>
                <a:latin typeface="Arial" panose="020B0604020202020204" pitchFamily="34" charset="0"/>
                <a:ea typeface="Aptos" panose="020B0004020202020204" pitchFamily="34" charset="0"/>
                <a:cs typeface="Arial" panose="020B0604020202020204" pitchFamily="34" charset="0"/>
              </a:rPr>
              <a:t>respected,</a:t>
            </a:r>
            <a:r>
              <a:rPr lang="en-GB" sz="1600" dirty="0">
                <a:effectLst/>
                <a:latin typeface="Arial" panose="020B0604020202020204" pitchFamily="34" charset="0"/>
                <a:ea typeface="Aptos" panose="020B0004020202020204" pitchFamily="34" charset="0"/>
                <a:cs typeface="Arial" panose="020B0604020202020204" pitchFamily="34" charset="0"/>
              </a:rPr>
              <a:t> and</a:t>
            </a:r>
            <a:r>
              <a:rPr lang="en-GB" sz="1600" b="1" dirty="0">
                <a:effectLst/>
                <a:latin typeface="Arial" panose="020B0604020202020204" pitchFamily="34" charset="0"/>
                <a:ea typeface="Aptos" panose="020B0004020202020204" pitchFamily="34" charset="0"/>
                <a:cs typeface="Arial" panose="020B0604020202020204" pitchFamily="34" charset="0"/>
              </a:rPr>
              <a:t> celebrated</a:t>
            </a:r>
            <a:r>
              <a:rPr lang="en-GB" sz="1600" dirty="0">
                <a:effectLst/>
                <a:latin typeface="Arial" panose="020B0604020202020204" pitchFamily="34" charset="0"/>
                <a:ea typeface="Aptos" panose="020B0004020202020204" pitchFamily="34" charset="0"/>
                <a:cs typeface="Arial" panose="020B0604020202020204" pitchFamily="34" charset="0"/>
              </a:rPr>
              <a:t>. Together, we will create</a:t>
            </a:r>
            <a:r>
              <a:rPr lang="en-GB" sz="1600" b="1" dirty="0">
                <a:effectLst/>
                <a:latin typeface="Arial" panose="020B0604020202020204" pitchFamily="34" charset="0"/>
                <a:ea typeface="Aptos" panose="020B0004020202020204" pitchFamily="34" charset="0"/>
                <a:cs typeface="Arial" panose="020B0604020202020204" pitchFamily="34" charset="0"/>
              </a:rPr>
              <a:t> safe spaces</a:t>
            </a:r>
            <a:r>
              <a:rPr lang="en-GB" sz="1600" dirty="0">
                <a:effectLst/>
                <a:latin typeface="Arial" panose="020B0604020202020204" pitchFamily="34" charset="0"/>
                <a:ea typeface="Aptos" panose="020B0004020202020204" pitchFamily="34" charset="0"/>
                <a:cs typeface="Arial" panose="020B0604020202020204" pitchFamily="34" charset="0"/>
              </a:rPr>
              <a:t> for all </a:t>
            </a:r>
            <a:r>
              <a:rPr lang="en-GB" sz="1600" b="1" dirty="0">
                <a:effectLst/>
                <a:latin typeface="Arial" panose="020B0604020202020204" pitchFamily="34" charset="0"/>
                <a:ea typeface="Aptos" panose="020B0004020202020204" pitchFamily="34" charset="0"/>
                <a:cs typeface="Arial" panose="020B0604020202020204" pitchFamily="34" charset="0"/>
              </a:rPr>
              <a:t>young people.</a:t>
            </a:r>
            <a:endParaRPr lang="en-GB" sz="1600" dirty="0">
              <a:effectLst/>
              <a:latin typeface="Arial" panose="020B0604020202020204" pitchFamily="34" charset="0"/>
              <a:ea typeface="Aptos" panose="020B0004020202020204" pitchFamily="34" charset="0"/>
              <a:cs typeface="Arial" panose="020B0604020202020204" pitchFamily="34" charset="0"/>
            </a:endParaRPr>
          </a:p>
          <a:p>
            <a:pPr algn="just"/>
            <a:r>
              <a:rPr lang="en-GB" sz="1600" dirty="0">
                <a:effectLst/>
                <a:latin typeface="Arial" panose="020B0604020202020204" pitchFamily="34" charset="0"/>
                <a:ea typeface="Times New Roman" panose="02020603050405020304" pitchFamily="18" charset="0"/>
                <a:cs typeface="Arial" panose="020B0604020202020204" pitchFamily="34" charset="0"/>
              </a:rPr>
              <a:t>  </a:t>
            </a:r>
            <a:endParaRPr lang="en-GB" sz="1600" dirty="0">
              <a:effectLst/>
              <a:latin typeface="Arial" panose="020B0604020202020204" pitchFamily="34" charset="0"/>
              <a:ea typeface="Aptos" panose="020B0004020202020204" pitchFamily="34" charset="0"/>
              <a:cs typeface="Arial" panose="020B0604020202020204" pitchFamily="34" charset="0"/>
            </a:endParaRPr>
          </a:p>
          <a:p>
            <a:pPr algn="just"/>
            <a:r>
              <a:rPr lang="en-GB" sz="1600" dirty="0">
                <a:solidFill>
                  <a:srgbClr val="000000"/>
                </a:solidFill>
                <a:effectLst/>
                <a:latin typeface="Arial" panose="020B0604020202020204" pitchFamily="34" charset="0"/>
                <a:ea typeface="Aptos" panose="020B0004020202020204" pitchFamily="34" charset="0"/>
                <a:cs typeface="Arial" panose="020B0604020202020204" pitchFamily="34" charset="0"/>
              </a:rPr>
              <a:t>🤝</a:t>
            </a:r>
            <a:r>
              <a:rPr lang="en-GB" sz="1600" b="1" u="sng" dirty="0">
                <a:solidFill>
                  <a:srgbClr val="000000"/>
                </a:solidFill>
                <a:effectLst/>
                <a:latin typeface="Arial" panose="020B0604020202020204" pitchFamily="34" charset="0"/>
                <a:ea typeface="Aptos" panose="020B0004020202020204" pitchFamily="34" charset="0"/>
                <a:cs typeface="Arial" panose="020B0604020202020204" pitchFamily="34" charset="0"/>
              </a:rPr>
              <a:t> Identity Matters</a:t>
            </a:r>
            <a:r>
              <a:rPr lang="en-GB" sz="1600" dirty="0">
                <a:solidFill>
                  <a:srgbClr val="000000"/>
                </a:solidFill>
                <a:effectLst/>
                <a:latin typeface="Arial" panose="020B0604020202020204" pitchFamily="34" charset="0"/>
                <a:ea typeface="Aptos" panose="020B0004020202020204" pitchFamily="34" charset="0"/>
                <a:cs typeface="Arial" panose="020B0604020202020204" pitchFamily="34" charset="0"/>
              </a:rPr>
              <a:t>:  I’ll champion</a:t>
            </a:r>
            <a:r>
              <a:rPr lang="en-GB" sz="1600" b="1" dirty="0">
                <a:effectLst/>
                <a:latin typeface="Arial" panose="020B0604020202020204" pitchFamily="34" charset="0"/>
                <a:ea typeface="Aptos" panose="020B0004020202020204" pitchFamily="34" charset="0"/>
                <a:cs typeface="Arial" panose="020B0604020202020204" pitchFamily="34" charset="0"/>
              </a:rPr>
              <a:t> inclusivity</a:t>
            </a:r>
            <a:r>
              <a:rPr lang="en-GB" sz="1600" dirty="0">
                <a:effectLst/>
                <a:latin typeface="Arial" panose="020B0604020202020204" pitchFamily="34" charset="0"/>
                <a:ea typeface="Aptos" panose="020B0004020202020204" pitchFamily="34" charset="0"/>
                <a:cs typeface="Arial" panose="020B0604020202020204" pitchFamily="34" charset="0"/>
              </a:rPr>
              <a:t>, making sure our</a:t>
            </a:r>
            <a:r>
              <a:rPr lang="en-GB" sz="1600" b="1" dirty="0">
                <a:effectLst/>
                <a:latin typeface="Arial" panose="020B0604020202020204" pitchFamily="34" charset="0"/>
                <a:ea typeface="Aptos" panose="020B0004020202020204" pitchFamily="34" charset="0"/>
                <a:cs typeface="Arial" panose="020B0604020202020204" pitchFamily="34" charset="0"/>
              </a:rPr>
              <a:t> schools</a:t>
            </a:r>
            <a:r>
              <a:rPr lang="en-GB" sz="1600" dirty="0">
                <a:effectLst/>
                <a:latin typeface="Arial" panose="020B0604020202020204" pitchFamily="34" charset="0"/>
                <a:ea typeface="Aptos" panose="020B0004020202020204" pitchFamily="34" charset="0"/>
                <a:cs typeface="Arial" panose="020B0604020202020204" pitchFamily="34" charset="0"/>
              </a:rPr>
              <a:t> and </a:t>
            </a:r>
            <a:r>
              <a:rPr lang="en-GB" sz="1600" b="1" dirty="0">
                <a:effectLst/>
                <a:latin typeface="Arial" panose="020B0604020202020204" pitchFamily="34" charset="0"/>
                <a:ea typeface="Aptos" panose="020B0004020202020204" pitchFamily="34" charset="0"/>
                <a:cs typeface="Arial" panose="020B0604020202020204" pitchFamily="34" charset="0"/>
              </a:rPr>
              <a:t>communities respect </a:t>
            </a:r>
            <a:r>
              <a:rPr lang="en-GB" sz="1600" dirty="0">
                <a:effectLst/>
                <a:latin typeface="Arial" panose="020B0604020202020204" pitchFamily="34" charset="0"/>
                <a:ea typeface="Aptos" panose="020B0004020202020204" pitchFamily="34" charset="0"/>
                <a:cs typeface="Arial" panose="020B0604020202020204" pitchFamily="34" charset="0"/>
              </a:rPr>
              <a:t>everyone, regardless of</a:t>
            </a:r>
            <a:r>
              <a:rPr lang="en-GB" sz="1600" b="1" dirty="0">
                <a:effectLst/>
                <a:latin typeface="Arial" panose="020B0604020202020204" pitchFamily="34" charset="0"/>
                <a:ea typeface="Aptos" panose="020B0004020202020204" pitchFamily="34" charset="0"/>
                <a:cs typeface="Arial" panose="020B0604020202020204" pitchFamily="34" charset="0"/>
              </a:rPr>
              <a:t> who they are</a:t>
            </a:r>
            <a:r>
              <a:rPr lang="en-GB" sz="1600" dirty="0">
                <a:effectLst/>
                <a:latin typeface="Arial" panose="020B0604020202020204" pitchFamily="34" charset="0"/>
                <a:ea typeface="Aptos" panose="020B0004020202020204" pitchFamily="34" charset="0"/>
                <a:cs typeface="Arial" panose="020B0604020202020204" pitchFamily="34" charset="0"/>
              </a:rPr>
              <a:t>. Your</a:t>
            </a:r>
            <a:r>
              <a:rPr lang="en-GB" sz="1600" b="1" dirty="0">
                <a:effectLst/>
                <a:latin typeface="Arial" panose="020B0604020202020204" pitchFamily="34" charset="0"/>
                <a:ea typeface="Aptos" panose="020B0004020202020204" pitchFamily="34" charset="0"/>
                <a:cs typeface="Arial" panose="020B0604020202020204" pitchFamily="34" charset="0"/>
              </a:rPr>
              <a:t> identity, </a:t>
            </a:r>
            <a:r>
              <a:rPr lang="en-GB" sz="1600" dirty="0">
                <a:effectLst/>
                <a:latin typeface="Arial" panose="020B0604020202020204" pitchFamily="34" charset="0"/>
                <a:ea typeface="Aptos" panose="020B0004020202020204" pitchFamily="34" charset="0"/>
                <a:cs typeface="Arial" panose="020B0604020202020204" pitchFamily="34" charset="0"/>
              </a:rPr>
              <a:t>whether it’s</a:t>
            </a:r>
            <a:r>
              <a:rPr lang="en-GB" sz="1600" b="1" dirty="0">
                <a:effectLst/>
                <a:latin typeface="Arial" panose="020B0604020202020204" pitchFamily="34" charset="0"/>
                <a:ea typeface="Aptos" panose="020B0004020202020204" pitchFamily="34" charset="0"/>
                <a:cs typeface="Arial" panose="020B0604020202020204" pitchFamily="34" charset="0"/>
              </a:rPr>
              <a:t> race, gender, or background, </a:t>
            </a:r>
            <a:r>
              <a:rPr lang="en-GB" sz="1600" dirty="0">
                <a:effectLst/>
                <a:latin typeface="Arial" panose="020B0604020202020204" pitchFamily="34" charset="0"/>
                <a:ea typeface="Aptos" panose="020B0004020202020204" pitchFamily="34" charset="0"/>
                <a:cs typeface="Arial" panose="020B0604020202020204" pitchFamily="34" charset="0"/>
              </a:rPr>
              <a:t>should be a source of</a:t>
            </a:r>
            <a:r>
              <a:rPr lang="en-GB" sz="1600" b="1" dirty="0">
                <a:effectLst/>
                <a:latin typeface="Arial" panose="020B0604020202020204" pitchFamily="34" charset="0"/>
                <a:ea typeface="Aptos" panose="020B0004020202020204" pitchFamily="34" charset="0"/>
                <a:cs typeface="Arial" panose="020B0604020202020204" pitchFamily="34" charset="0"/>
              </a:rPr>
              <a:t> strength</a:t>
            </a:r>
            <a:r>
              <a:rPr lang="en-GB" sz="1600" dirty="0">
                <a:effectLst/>
                <a:latin typeface="Arial" panose="020B0604020202020204" pitchFamily="34" charset="0"/>
                <a:ea typeface="Aptos" panose="020B0004020202020204" pitchFamily="34" charset="0"/>
                <a:cs typeface="Arial" panose="020B0604020202020204" pitchFamily="34" charset="0"/>
              </a:rPr>
              <a:t>, not a </a:t>
            </a:r>
            <a:r>
              <a:rPr lang="en-GB" sz="1600" b="1" dirty="0">
                <a:effectLst/>
                <a:latin typeface="Arial" panose="020B0604020202020204" pitchFamily="34" charset="0"/>
                <a:ea typeface="Aptos" panose="020B0004020202020204" pitchFamily="34" charset="0"/>
                <a:cs typeface="Arial" panose="020B0604020202020204" pitchFamily="34" charset="0"/>
              </a:rPr>
              <a:t>barrier</a:t>
            </a:r>
            <a:r>
              <a:rPr lang="en-GB" sz="1600" dirty="0">
                <a:effectLst/>
                <a:latin typeface="Arial" panose="020B0604020202020204" pitchFamily="34" charset="0"/>
                <a:ea typeface="Aptos" panose="020B0004020202020204" pitchFamily="34" charset="0"/>
                <a:cs typeface="Arial" panose="020B0604020202020204" pitchFamily="34" charset="0"/>
              </a:rPr>
              <a:t>.  Everyone</a:t>
            </a:r>
            <a:r>
              <a:rPr lang="en-GB" sz="1600" b="1" dirty="0">
                <a:effectLst/>
                <a:latin typeface="Arial" panose="020B0604020202020204" pitchFamily="34" charset="0"/>
                <a:ea typeface="Aptos" panose="020B0004020202020204" pitchFamily="34" charset="0"/>
                <a:cs typeface="Arial" panose="020B0604020202020204" pitchFamily="34" charset="0"/>
              </a:rPr>
              <a:t> deserves </a:t>
            </a:r>
            <a:r>
              <a:rPr lang="en-GB" sz="1600" dirty="0">
                <a:effectLst/>
                <a:latin typeface="Arial" panose="020B0604020202020204" pitchFamily="34" charset="0"/>
                <a:ea typeface="Aptos" panose="020B0004020202020204" pitchFamily="34" charset="0"/>
                <a:cs typeface="Arial" panose="020B0604020202020204" pitchFamily="34" charset="0"/>
              </a:rPr>
              <a:t>to be</a:t>
            </a:r>
            <a:r>
              <a:rPr lang="en-GB" sz="1600" b="1" dirty="0">
                <a:effectLst/>
                <a:latin typeface="Arial" panose="020B0604020202020204" pitchFamily="34" charset="0"/>
                <a:ea typeface="Aptos" panose="020B0004020202020204" pitchFamily="34" charset="0"/>
                <a:cs typeface="Arial" panose="020B0604020202020204" pitchFamily="34" charset="0"/>
              </a:rPr>
              <a:t> respected.</a:t>
            </a:r>
            <a:endParaRPr lang="en-GB" sz="1600" dirty="0">
              <a:effectLst/>
              <a:latin typeface="Arial" panose="020B0604020202020204" pitchFamily="34" charset="0"/>
              <a:ea typeface="Aptos" panose="020B0004020202020204" pitchFamily="34" charset="0"/>
              <a:cs typeface="Arial" panose="020B0604020202020204" pitchFamily="34" charset="0"/>
            </a:endParaRPr>
          </a:p>
          <a:p>
            <a:pPr algn="just"/>
            <a:r>
              <a:rPr lang="en-GB" sz="1600" dirty="0">
                <a:effectLst/>
                <a:latin typeface="Arial" panose="020B0604020202020204" pitchFamily="34" charset="0"/>
                <a:ea typeface="Times New Roman" panose="02020603050405020304" pitchFamily="18" charset="0"/>
                <a:cs typeface="Arial" panose="020B0604020202020204" pitchFamily="34" charset="0"/>
              </a:rPr>
              <a:t>  </a:t>
            </a:r>
            <a:endParaRPr lang="en-GB" sz="1600" dirty="0">
              <a:effectLst/>
              <a:latin typeface="Arial" panose="020B0604020202020204" pitchFamily="34" charset="0"/>
              <a:ea typeface="Aptos" panose="020B0004020202020204" pitchFamily="34" charset="0"/>
              <a:cs typeface="Arial" panose="020B0604020202020204" pitchFamily="34" charset="0"/>
            </a:endParaRPr>
          </a:p>
          <a:p>
            <a:pPr algn="just"/>
            <a:r>
              <a:rPr lang="en-GB" sz="1600" dirty="0">
                <a:solidFill>
                  <a:srgbClr val="000000"/>
                </a:solidFill>
                <a:effectLst/>
                <a:latin typeface="Arial" panose="020B0604020202020204" pitchFamily="34" charset="0"/>
                <a:ea typeface="Aptos" panose="020B0004020202020204" pitchFamily="34" charset="0"/>
                <a:cs typeface="Arial" panose="020B0604020202020204" pitchFamily="34" charset="0"/>
              </a:rPr>
              <a:t>🛡️</a:t>
            </a:r>
            <a:r>
              <a:rPr lang="en-GB" sz="1600" b="1" u="sng" dirty="0">
                <a:solidFill>
                  <a:srgbClr val="000000"/>
                </a:solidFill>
                <a:effectLst/>
                <a:latin typeface="Arial" panose="020B0604020202020204" pitchFamily="34" charset="0"/>
                <a:ea typeface="Aptos" panose="020B0004020202020204" pitchFamily="34" charset="0"/>
                <a:cs typeface="Arial" panose="020B0604020202020204" pitchFamily="34" charset="0"/>
              </a:rPr>
              <a:t> Safety First</a:t>
            </a:r>
            <a:r>
              <a:rPr lang="en-GB" sz="1600" dirty="0">
                <a:solidFill>
                  <a:srgbClr val="000000"/>
                </a:solidFill>
                <a:effectLst/>
                <a:latin typeface="Arial" panose="020B0604020202020204" pitchFamily="34" charset="0"/>
                <a:ea typeface="Aptos" panose="020B0004020202020204" pitchFamily="34" charset="0"/>
                <a:cs typeface="Arial" panose="020B0604020202020204" pitchFamily="34" charset="0"/>
              </a:rPr>
              <a:t>: I’ll work to enhance</a:t>
            </a:r>
            <a:r>
              <a:rPr lang="en-GB" sz="1600" b="1" dirty="0">
                <a:effectLst/>
                <a:latin typeface="Arial" panose="020B0604020202020204" pitchFamily="34" charset="0"/>
                <a:ea typeface="Aptos" panose="020B0004020202020204" pitchFamily="34" charset="0"/>
                <a:cs typeface="Arial" panose="020B0604020202020204" pitchFamily="34" charset="0"/>
              </a:rPr>
              <a:t> safety </a:t>
            </a:r>
            <a:r>
              <a:rPr lang="en-GB" sz="1600" dirty="0">
                <a:effectLst/>
                <a:latin typeface="Arial" panose="020B0604020202020204" pitchFamily="34" charset="0"/>
                <a:ea typeface="Aptos" panose="020B0004020202020204" pitchFamily="34" charset="0"/>
                <a:cs typeface="Arial" panose="020B0604020202020204" pitchFamily="34" charset="0"/>
              </a:rPr>
              <a:t>measures in schools and public spaces. </a:t>
            </a:r>
            <a:r>
              <a:rPr lang="en-GB" sz="1600" b="1" dirty="0">
                <a:effectLst/>
                <a:latin typeface="Arial" panose="020B0604020202020204" pitchFamily="34" charset="0"/>
                <a:ea typeface="Aptos" panose="020B0004020202020204" pitchFamily="34" charset="0"/>
                <a:cs typeface="Arial" panose="020B0604020202020204" pitchFamily="34" charset="0"/>
              </a:rPr>
              <a:t>Cybersecurity </a:t>
            </a:r>
            <a:r>
              <a:rPr lang="en-GB" sz="1600" dirty="0">
                <a:effectLst/>
                <a:latin typeface="Arial" panose="020B0604020202020204" pitchFamily="34" charset="0"/>
                <a:ea typeface="Aptos" panose="020B0004020202020204" pitchFamily="34" charset="0"/>
                <a:cs typeface="Arial" panose="020B0604020202020204" pitchFamily="34" charset="0"/>
              </a:rPr>
              <a:t>matters too!  We’ll collaborate on initiatives to make </a:t>
            </a:r>
            <a:r>
              <a:rPr lang="en-GB" sz="1600" b="1" dirty="0">
                <a:effectLst/>
                <a:latin typeface="Arial" panose="020B0604020202020204" pitchFamily="34" charset="0"/>
                <a:ea typeface="Aptos" panose="020B0004020202020204" pitchFamily="34" charset="0"/>
                <a:cs typeface="Arial" panose="020B0604020202020204" pitchFamily="34" charset="0"/>
              </a:rPr>
              <a:t>online</a:t>
            </a:r>
            <a:r>
              <a:rPr lang="en-GB" sz="1600" dirty="0">
                <a:effectLst/>
                <a:latin typeface="Arial" panose="020B0604020202020204" pitchFamily="34" charset="0"/>
                <a:ea typeface="Aptos" panose="020B0004020202020204" pitchFamily="34" charset="0"/>
                <a:cs typeface="Arial" panose="020B0604020202020204" pitchFamily="34" charset="0"/>
              </a:rPr>
              <a:t> spaces </a:t>
            </a:r>
            <a:r>
              <a:rPr lang="en-GB" sz="1600" b="1" dirty="0">
                <a:effectLst/>
                <a:latin typeface="Arial" panose="020B0604020202020204" pitchFamily="34" charset="0"/>
                <a:ea typeface="Aptos" panose="020B0004020202020204" pitchFamily="34" charset="0"/>
                <a:cs typeface="Arial" panose="020B0604020202020204" pitchFamily="34" charset="0"/>
              </a:rPr>
              <a:t>safer</a:t>
            </a:r>
            <a:r>
              <a:rPr lang="en-GB" sz="1600" dirty="0">
                <a:effectLst/>
                <a:latin typeface="Arial" panose="020B0604020202020204" pitchFamily="34" charset="0"/>
                <a:ea typeface="Aptos" panose="020B0004020202020204" pitchFamily="34" charset="0"/>
                <a:cs typeface="Arial" panose="020B0604020202020204" pitchFamily="34" charset="0"/>
              </a:rPr>
              <a:t> for all.  Let’s</a:t>
            </a:r>
            <a:r>
              <a:rPr lang="en-GB" sz="1600" b="1" dirty="0">
                <a:effectLst/>
                <a:latin typeface="Arial" panose="020B0604020202020204" pitchFamily="34" charset="0"/>
                <a:ea typeface="Aptos" panose="020B0004020202020204" pitchFamily="34" charset="0"/>
                <a:cs typeface="Arial" panose="020B0604020202020204" pitchFamily="34" charset="0"/>
              </a:rPr>
              <a:t> prioritise mental health </a:t>
            </a:r>
            <a:r>
              <a:rPr lang="en-GB" sz="1600" dirty="0">
                <a:effectLst/>
                <a:latin typeface="Arial" panose="020B0604020202020204" pitchFamily="34" charset="0"/>
                <a:ea typeface="Aptos" panose="020B0004020202020204" pitchFamily="34" charset="0"/>
                <a:cs typeface="Arial" panose="020B0604020202020204" pitchFamily="34" charset="0"/>
              </a:rPr>
              <a:t>resources, ensuring that</a:t>
            </a:r>
            <a:r>
              <a:rPr lang="en-GB" sz="1600" b="1" dirty="0">
                <a:effectLst/>
                <a:latin typeface="Arial" panose="020B0604020202020204" pitchFamily="34" charset="0"/>
                <a:ea typeface="Aptos" panose="020B0004020202020204" pitchFamily="34" charset="0"/>
                <a:cs typeface="Arial" panose="020B0604020202020204" pitchFamily="34" charset="0"/>
              </a:rPr>
              <a:t> support </a:t>
            </a:r>
            <a:r>
              <a:rPr lang="en-GB" sz="1600" dirty="0">
                <a:effectLst/>
                <a:latin typeface="Arial" panose="020B0604020202020204" pitchFamily="34" charset="0"/>
                <a:ea typeface="Aptos" panose="020B0004020202020204" pitchFamily="34" charset="0"/>
                <a:cs typeface="Arial" panose="020B0604020202020204" pitchFamily="34" charset="0"/>
              </a:rPr>
              <a:t>is accessible</a:t>
            </a:r>
            <a:r>
              <a:rPr lang="en-GB" sz="1600" b="1" dirty="0">
                <a:effectLst/>
                <a:latin typeface="Arial" panose="020B0604020202020204" pitchFamily="34" charset="0"/>
                <a:ea typeface="Aptos" panose="020B0004020202020204" pitchFamily="34" charset="0"/>
                <a:cs typeface="Arial" panose="020B0604020202020204" pitchFamily="34" charset="0"/>
              </a:rPr>
              <a:t> whenever</a:t>
            </a:r>
            <a:r>
              <a:rPr lang="en-GB" sz="1600" dirty="0">
                <a:effectLst/>
                <a:latin typeface="Arial" panose="020B0604020202020204" pitchFamily="34" charset="0"/>
                <a:ea typeface="Aptos" panose="020B0004020202020204" pitchFamily="34" charset="0"/>
                <a:cs typeface="Arial" panose="020B0604020202020204" pitchFamily="34" charset="0"/>
              </a:rPr>
              <a:t> you need it.</a:t>
            </a:r>
          </a:p>
          <a:p>
            <a:pPr algn="just"/>
            <a:r>
              <a:rPr lang="en-GB" sz="1600" dirty="0">
                <a:effectLst/>
                <a:latin typeface="Arial" panose="020B0604020202020204" pitchFamily="34" charset="0"/>
                <a:ea typeface="Times New Roman" panose="02020603050405020304" pitchFamily="18" charset="0"/>
                <a:cs typeface="Arial" panose="020B0604020202020204" pitchFamily="34" charset="0"/>
              </a:rPr>
              <a:t> </a:t>
            </a:r>
            <a:endParaRPr lang="en-GB" sz="1600" dirty="0">
              <a:effectLst/>
              <a:latin typeface="Arial" panose="020B0604020202020204" pitchFamily="34" charset="0"/>
              <a:ea typeface="Aptos" panose="020B0004020202020204" pitchFamily="34" charset="0"/>
              <a:cs typeface="Arial" panose="020B0604020202020204" pitchFamily="34" charset="0"/>
            </a:endParaRPr>
          </a:p>
          <a:p>
            <a:pPr algn="just"/>
            <a:r>
              <a:rPr lang="en-GB" sz="1600" dirty="0">
                <a:effectLst/>
                <a:latin typeface="Arial" panose="020B0604020202020204" pitchFamily="34" charset="0"/>
                <a:ea typeface="Times New Roman" panose="02020603050405020304" pitchFamily="18" charset="0"/>
                <a:cs typeface="Arial" panose="020B0604020202020204" pitchFamily="34" charset="0"/>
              </a:rPr>
              <a:t> </a:t>
            </a:r>
            <a:r>
              <a:rPr lang="en-GB" sz="1600" dirty="0">
                <a:solidFill>
                  <a:srgbClr val="000000"/>
                </a:solidFill>
                <a:effectLst/>
                <a:latin typeface="Arial" panose="020B0604020202020204" pitchFamily="34" charset="0"/>
                <a:ea typeface="Aptos" panose="020B0004020202020204" pitchFamily="34" charset="0"/>
                <a:cs typeface="Arial" panose="020B0604020202020204" pitchFamily="34" charset="0"/>
              </a:rPr>
              <a:t>🤲</a:t>
            </a:r>
            <a:r>
              <a:rPr lang="en-GB" sz="1600" b="1" u="sng" dirty="0">
                <a:solidFill>
                  <a:srgbClr val="000000"/>
                </a:solidFill>
                <a:effectLst/>
                <a:latin typeface="Arial" panose="020B0604020202020204" pitchFamily="34" charset="0"/>
                <a:ea typeface="Aptos" panose="020B0004020202020204" pitchFamily="34" charset="0"/>
                <a:cs typeface="Arial" panose="020B0604020202020204" pitchFamily="34" charset="0"/>
              </a:rPr>
              <a:t> Support for Young Carers</a:t>
            </a:r>
            <a:r>
              <a:rPr lang="en-GB" sz="1600" dirty="0">
                <a:solidFill>
                  <a:srgbClr val="000000"/>
                </a:solidFill>
                <a:effectLst/>
                <a:latin typeface="Arial" panose="020B0604020202020204" pitchFamily="34" charset="0"/>
                <a:ea typeface="Aptos" panose="020B0004020202020204" pitchFamily="34" charset="0"/>
                <a:cs typeface="Arial" panose="020B0604020202020204" pitchFamily="34" charset="0"/>
              </a:rPr>
              <a:t>: Young carers, your efforts are noticed.  I’ll advocate for more</a:t>
            </a:r>
            <a:r>
              <a:rPr lang="en-GB" sz="1600" b="1" dirty="0">
                <a:effectLst/>
                <a:latin typeface="Arial" panose="020B0604020202020204" pitchFamily="34" charset="0"/>
                <a:ea typeface="Aptos" panose="020B0004020202020204" pitchFamily="34" charset="0"/>
                <a:cs typeface="Arial" panose="020B0604020202020204" pitchFamily="34" charset="0"/>
              </a:rPr>
              <a:t> financial</a:t>
            </a:r>
            <a:r>
              <a:rPr lang="en-GB" sz="1600" dirty="0">
                <a:effectLst/>
                <a:latin typeface="Arial" panose="020B0604020202020204" pitchFamily="34" charset="0"/>
                <a:ea typeface="Aptos" panose="020B0004020202020204" pitchFamily="34" charset="0"/>
                <a:cs typeface="Arial" panose="020B0604020202020204" pitchFamily="34" charset="0"/>
              </a:rPr>
              <a:t> and</a:t>
            </a:r>
            <a:r>
              <a:rPr lang="en-GB" sz="1600" b="1" dirty="0">
                <a:effectLst/>
                <a:latin typeface="Arial" panose="020B0604020202020204" pitchFamily="34" charset="0"/>
                <a:ea typeface="Aptos" panose="020B0004020202020204" pitchFamily="34" charset="0"/>
                <a:cs typeface="Arial" panose="020B0604020202020204" pitchFamily="34" charset="0"/>
              </a:rPr>
              <a:t> emotional</a:t>
            </a:r>
            <a:r>
              <a:rPr lang="en-GB" sz="1600" dirty="0">
                <a:effectLst/>
                <a:latin typeface="Arial" panose="020B0604020202020204" pitchFamily="34" charset="0"/>
                <a:ea typeface="Aptos" panose="020B0004020202020204" pitchFamily="34" charset="0"/>
                <a:cs typeface="Arial" panose="020B0604020202020204" pitchFamily="34" charset="0"/>
              </a:rPr>
              <a:t> support to ease your responsibilities.  Work alongside schools to ensure the</a:t>
            </a:r>
            <a:r>
              <a:rPr lang="en-GB" sz="1600" b="1" dirty="0">
                <a:effectLst/>
                <a:latin typeface="Arial" panose="020B0604020202020204" pitchFamily="34" charset="0"/>
                <a:ea typeface="Aptos" panose="020B0004020202020204" pitchFamily="34" charset="0"/>
                <a:cs typeface="Arial" panose="020B0604020202020204" pitchFamily="34" charset="0"/>
              </a:rPr>
              <a:t> right support</a:t>
            </a:r>
            <a:r>
              <a:rPr lang="en-GB" sz="1600" dirty="0">
                <a:effectLst/>
                <a:latin typeface="Arial" panose="020B0604020202020204" pitchFamily="34" charset="0"/>
                <a:ea typeface="Aptos" panose="020B0004020202020204" pitchFamily="34" charset="0"/>
                <a:cs typeface="Arial" panose="020B0604020202020204" pitchFamily="34" charset="0"/>
              </a:rPr>
              <a:t> is in place for you</a:t>
            </a:r>
            <a:r>
              <a:rPr lang="en-GB" sz="1600" b="1" dirty="0">
                <a:effectLst/>
                <a:latin typeface="Arial" panose="020B0604020202020204" pitchFamily="34" charset="0"/>
                <a:ea typeface="Aptos" panose="020B0004020202020204" pitchFamily="34" charset="0"/>
                <a:cs typeface="Arial" panose="020B0604020202020204" pitchFamily="34" charset="0"/>
              </a:rPr>
              <a:t> guys</a:t>
            </a:r>
            <a:r>
              <a:rPr lang="en-GB" sz="1600" dirty="0">
                <a:effectLst/>
                <a:latin typeface="Arial" panose="020B0604020202020204" pitchFamily="34" charset="0"/>
                <a:ea typeface="Aptos" panose="020B0004020202020204" pitchFamily="34" charset="0"/>
                <a:cs typeface="Arial" panose="020B0604020202020204" pitchFamily="34" charset="0"/>
              </a:rPr>
              <a:t>.  No one should</a:t>
            </a:r>
            <a:r>
              <a:rPr lang="en-GB" sz="1600" b="1" dirty="0">
                <a:effectLst/>
                <a:latin typeface="Arial" panose="020B0604020202020204" pitchFamily="34" charset="0"/>
                <a:ea typeface="Aptos" panose="020B0004020202020204" pitchFamily="34" charset="0"/>
                <a:cs typeface="Arial" panose="020B0604020202020204" pitchFamily="34" charset="0"/>
              </a:rPr>
              <a:t> carry </a:t>
            </a:r>
            <a:r>
              <a:rPr lang="en-GB" sz="1600" dirty="0">
                <a:effectLst/>
                <a:latin typeface="Arial" panose="020B0604020202020204" pitchFamily="34" charset="0"/>
                <a:ea typeface="Aptos" panose="020B0004020202020204" pitchFamily="34" charset="0"/>
                <a:cs typeface="Arial" panose="020B0604020202020204" pitchFamily="34" charset="0"/>
              </a:rPr>
              <a:t>the</a:t>
            </a:r>
            <a:r>
              <a:rPr lang="en-GB" sz="1600" b="1" dirty="0">
                <a:effectLst/>
                <a:latin typeface="Arial" panose="020B0604020202020204" pitchFamily="34" charset="0"/>
                <a:ea typeface="Aptos" panose="020B0004020202020204" pitchFamily="34" charset="0"/>
                <a:cs typeface="Arial" panose="020B0604020202020204" pitchFamily="34" charset="0"/>
              </a:rPr>
              <a:t> load alone</a:t>
            </a:r>
            <a:r>
              <a:rPr lang="en-GB" sz="1600" dirty="0">
                <a:effectLst/>
                <a:latin typeface="Arial" panose="020B0604020202020204" pitchFamily="34" charset="0"/>
                <a:ea typeface="Aptos" panose="020B0004020202020204" pitchFamily="34" charset="0"/>
                <a:cs typeface="Arial" panose="020B0604020202020204" pitchFamily="34" charset="0"/>
              </a:rPr>
              <a:t>.</a:t>
            </a:r>
          </a:p>
          <a:p>
            <a:pPr algn="just"/>
            <a:r>
              <a:rPr lang="en-GB" sz="1600" dirty="0">
                <a:effectLst/>
                <a:latin typeface="Arial" panose="020B0604020202020204" pitchFamily="34" charset="0"/>
                <a:ea typeface="Times New Roman" panose="02020603050405020304" pitchFamily="18" charset="0"/>
                <a:cs typeface="Arial" panose="020B0604020202020204" pitchFamily="34" charset="0"/>
              </a:rPr>
              <a:t>  </a:t>
            </a:r>
            <a:endParaRPr lang="en-GB" sz="1600" dirty="0">
              <a:effectLst/>
              <a:latin typeface="Arial" panose="020B0604020202020204" pitchFamily="34" charset="0"/>
              <a:ea typeface="Aptos" panose="020B0004020202020204" pitchFamily="34" charset="0"/>
              <a:cs typeface="Arial" panose="020B0604020202020204" pitchFamily="34" charset="0"/>
            </a:endParaRPr>
          </a:p>
          <a:p>
            <a:pPr algn="just"/>
            <a:r>
              <a:rPr lang="en-GB" sz="1600" b="1" dirty="0">
                <a:solidFill>
                  <a:srgbClr val="000000"/>
                </a:solidFill>
                <a:effectLst/>
                <a:latin typeface="Arial" panose="020B0604020202020204" pitchFamily="34" charset="0"/>
                <a:ea typeface="Aptos" panose="020B0004020202020204" pitchFamily="34" charset="0"/>
                <a:cs typeface="Arial" panose="020B0604020202020204" pitchFamily="34" charset="0"/>
              </a:rPr>
              <a:t>Vote </a:t>
            </a:r>
            <a:r>
              <a:rPr lang="en-GB" sz="1600" dirty="0">
                <a:solidFill>
                  <a:srgbClr val="000000"/>
                </a:solidFill>
                <a:effectLst/>
                <a:latin typeface="Arial" panose="020B0604020202020204" pitchFamily="34" charset="0"/>
                <a:ea typeface="Aptos" panose="020B0004020202020204" pitchFamily="34" charset="0"/>
                <a:cs typeface="Arial" panose="020B0604020202020204" pitchFamily="34" charset="0"/>
              </a:rPr>
              <a:t>for</a:t>
            </a:r>
            <a:r>
              <a:rPr lang="en-GB" sz="1600" b="1" dirty="0">
                <a:effectLst/>
                <a:latin typeface="Arial" panose="020B0604020202020204" pitchFamily="34" charset="0"/>
                <a:ea typeface="Aptos" panose="020B0004020202020204" pitchFamily="34" charset="0"/>
                <a:cs typeface="Arial" panose="020B0604020202020204" pitchFamily="34" charset="0"/>
              </a:rPr>
              <a:t> me</a:t>
            </a:r>
            <a:r>
              <a:rPr lang="en-GB" sz="1600" dirty="0">
                <a:effectLst/>
                <a:latin typeface="Arial" panose="020B0604020202020204" pitchFamily="34" charset="0"/>
                <a:ea typeface="Aptos" panose="020B0004020202020204" pitchFamily="34" charset="0"/>
                <a:cs typeface="Arial" panose="020B0604020202020204" pitchFamily="34" charset="0"/>
              </a:rPr>
              <a:t> in Youth Parliament - because </a:t>
            </a:r>
            <a:r>
              <a:rPr lang="en-GB" sz="1600" b="1" dirty="0">
                <a:effectLst/>
                <a:latin typeface="Arial" panose="020B0604020202020204" pitchFamily="34" charset="0"/>
                <a:ea typeface="Aptos" panose="020B0004020202020204" pitchFamily="34" charset="0"/>
                <a:cs typeface="Arial" panose="020B0604020202020204" pitchFamily="34" charset="0"/>
              </a:rPr>
              <a:t>your future matters</a:t>
            </a:r>
            <a:r>
              <a:rPr lang="en-GB" sz="1600" dirty="0">
                <a:effectLst/>
                <a:latin typeface="Arial" panose="020B0604020202020204" pitchFamily="34" charset="0"/>
                <a:ea typeface="Aptos" panose="020B0004020202020204" pitchFamily="34" charset="0"/>
                <a:cs typeface="Arial" panose="020B0604020202020204" pitchFamily="34" charset="0"/>
              </a:rPr>
              <a:t>, your</a:t>
            </a:r>
            <a:r>
              <a:rPr lang="en-GB" sz="1600" b="1" dirty="0">
                <a:effectLst/>
                <a:latin typeface="Arial" panose="020B0604020202020204" pitchFamily="34" charset="0"/>
                <a:ea typeface="Aptos" panose="020B0004020202020204" pitchFamily="34" charset="0"/>
                <a:cs typeface="Arial" panose="020B0604020202020204" pitchFamily="34" charset="0"/>
              </a:rPr>
              <a:t> safety </a:t>
            </a:r>
            <a:r>
              <a:rPr lang="en-GB" sz="1600" dirty="0">
                <a:effectLst/>
                <a:latin typeface="Arial" panose="020B0604020202020204" pitchFamily="34" charset="0"/>
                <a:ea typeface="Aptos" panose="020B0004020202020204" pitchFamily="34" charset="0"/>
                <a:cs typeface="Arial" panose="020B0604020202020204" pitchFamily="34" charset="0"/>
              </a:rPr>
              <a:t>matters, and your </a:t>
            </a:r>
            <a:r>
              <a:rPr lang="en-GB" sz="1600" b="1" dirty="0">
                <a:effectLst/>
                <a:latin typeface="Arial" panose="020B0604020202020204" pitchFamily="34" charset="0"/>
                <a:ea typeface="Aptos" panose="020B0004020202020204" pitchFamily="34" charset="0"/>
                <a:cs typeface="Arial" panose="020B0604020202020204" pitchFamily="34" charset="0"/>
              </a:rPr>
              <a:t>voice matters</a:t>
            </a:r>
            <a:r>
              <a:rPr lang="en-GB" sz="1600" dirty="0">
                <a:effectLst/>
                <a:latin typeface="Arial" panose="020B0604020202020204" pitchFamily="34" charset="0"/>
                <a:ea typeface="Aptos" panose="020B0004020202020204" pitchFamily="34" charset="0"/>
                <a:cs typeface="Arial" panose="020B0604020202020204" pitchFamily="34" charset="0"/>
              </a:rPr>
              <a:t>. Together, let’s make a</a:t>
            </a:r>
            <a:r>
              <a:rPr lang="en-GB" sz="1600" b="1" dirty="0">
                <a:effectLst/>
                <a:latin typeface="Arial" panose="020B0604020202020204" pitchFamily="34" charset="0"/>
                <a:ea typeface="Aptos" panose="020B0004020202020204" pitchFamily="34" charset="0"/>
                <a:cs typeface="Arial" panose="020B0604020202020204" pitchFamily="34" charset="0"/>
              </a:rPr>
              <a:t> lasting impact.</a:t>
            </a:r>
            <a:endParaRPr lang="en-GB" sz="1600" dirty="0">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2581802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76311" y="5729266"/>
            <a:ext cx="8583168" cy="1292662"/>
          </a:xfrm>
          <a:prstGeom prst="rect">
            <a:avLst/>
          </a:prstGeom>
          <a:noFill/>
        </p:spPr>
        <p:txBody>
          <a:bodyPr wrap="square" rtlCol="0">
            <a:spAutoFit/>
          </a:bodyPr>
          <a:lstStyle/>
          <a:p>
            <a:r>
              <a:rPr lang="en-GB" sz="2600" b="1" dirty="0">
                <a:solidFill>
                  <a:schemeClr val="bg1"/>
                </a:solidFill>
                <a:latin typeface="Arial" panose="020B0604020202020204" pitchFamily="34" charset="0"/>
                <a:cs typeface="Arial" panose="020B0604020202020204" pitchFamily="34" charset="0"/>
              </a:rPr>
              <a:t>Building services that work for everyone, </a:t>
            </a:r>
          </a:p>
          <a:p>
            <a:r>
              <a:rPr lang="en-GB" sz="2600" b="1" dirty="0">
                <a:solidFill>
                  <a:schemeClr val="bg1"/>
                </a:solidFill>
                <a:latin typeface="Arial" panose="020B0604020202020204" pitchFamily="34" charset="0"/>
                <a:cs typeface="Arial" panose="020B0604020202020204" pitchFamily="34" charset="0"/>
              </a:rPr>
              <a:t>helping everyone to succeed</a:t>
            </a:r>
          </a:p>
          <a:p>
            <a:endParaRPr lang="en-GB" sz="2600" dirty="0">
              <a:latin typeface="Arial" panose="020B0604020202020204" pitchFamily="34" charset="0"/>
              <a:cs typeface="Arial" panose="020B0604020202020204" pitchFamily="34" charset="0"/>
            </a:endParaRPr>
          </a:p>
        </p:txBody>
      </p:sp>
      <p:grpSp>
        <p:nvGrpSpPr>
          <p:cNvPr id="8" name="Group 7"/>
          <p:cNvGrpSpPr/>
          <p:nvPr/>
        </p:nvGrpSpPr>
        <p:grpSpPr>
          <a:xfrm>
            <a:off x="0" y="0"/>
            <a:ext cx="12192000" cy="1437966"/>
            <a:chOff x="0" y="5433680"/>
            <a:chExt cx="12192000" cy="1437966"/>
          </a:xfrm>
        </p:grpSpPr>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t="79032"/>
            <a:stretch/>
          </p:blipFill>
          <p:spPr>
            <a:xfrm>
              <a:off x="0" y="5433680"/>
              <a:ext cx="12192000" cy="1437966"/>
            </a:xfrm>
            <a:prstGeom prst="rect">
              <a:avLst/>
            </a:prstGeom>
          </p:spPr>
        </p:pic>
        <p:sp>
          <p:nvSpPr>
            <p:cNvPr id="13" name="TextBox 12"/>
            <p:cNvSpPr txBox="1"/>
            <p:nvPr/>
          </p:nvSpPr>
          <p:spPr>
            <a:xfrm>
              <a:off x="176311" y="5433680"/>
              <a:ext cx="8583168" cy="1437966"/>
            </a:xfrm>
            <a:prstGeom prst="rect">
              <a:avLst/>
            </a:prstGeom>
            <a:noFill/>
          </p:spPr>
          <p:txBody>
            <a:bodyPr wrap="square" rtlCol="0" anchor="ctr">
              <a:noAutofit/>
            </a:bodyPr>
            <a:lstStyle/>
            <a:p>
              <a:r>
                <a:rPr lang="en-GB" sz="4800" b="1" dirty="0">
                  <a:latin typeface="Arial" panose="020B0604020202020204" pitchFamily="34" charset="0"/>
                  <a:cs typeface="Arial" panose="020B0604020202020204" pitchFamily="34" charset="0"/>
                </a:rPr>
                <a:t>Candidate “B”</a:t>
              </a:r>
            </a:p>
          </p:txBody>
        </p:sp>
      </p:grpSp>
      <p:sp>
        <p:nvSpPr>
          <p:cNvPr id="9" name="TextBox 8">
            <a:extLst>
              <a:ext uri="{FF2B5EF4-FFF2-40B4-BE49-F238E27FC236}">
                <a16:creationId xmlns:a16="http://schemas.microsoft.com/office/drawing/2014/main" id="{A3380F1C-2D9E-48ED-A2B7-1DFCCD4C4835}"/>
              </a:ext>
            </a:extLst>
          </p:cNvPr>
          <p:cNvSpPr txBox="1"/>
          <p:nvPr/>
        </p:nvSpPr>
        <p:spPr>
          <a:xfrm>
            <a:off x="695439" y="1835477"/>
            <a:ext cx="10662408" cy="4278094"/>
          </a:xfrm>
          <a:prstGeom prst="rect">
            <a:avLst/>
          </a:prstGeom>
          <a:noFill/>
        </p:spPr>
        <p:txBody>
          <a:bodyPr wrap="square" rtlCol="0">
            <a:spAutoFit/>
          </a:bodyPr>
          <a:lstStyle/>
          <a:p>
            <a:pPr algn="just"/>
            <a:r>
              <a:rPr lang="en-GB" sz="1600" b="0" i="0" u="none" strike="noStrike" baseline="0" dirty="0">
                <a:latin typeface="Arial" panose="020B0604020202020204" pitchFamily="34" charset="0"/>
                <a:cs typeface="Arial" panose="020B0604020202020204" pitchFamily="34" charset="0"/>
              </a:rPr>
              <a:t>As a candidate for the UK Youth Parliament, MYP position, I aim to represent the young people of Wakefield who make up over 20% of our community.</a:t>
            </a:r>
          </a:p>
          <a:p>
            <a:pPr algn="just"/>
            <a:endParaRPr lang="en-GB" sz="1600" b="0" i="0" u="none" strike="noStrike" baseline="0" dirty="0">
              <a:latin typeface="Arial" panose="020B0604020202020204" pitchFamily="34" charset="0"/>
              <a:cs typeface="Arial" panose="020B0604020202020204" pitchFamily="34" charset="0"/>
            </a:endParaRPr>
          </a:p>
          <a:p>
            <a:pPr algn="just"/>
            <a:r>
              <a:rPr lang="en-GB" sz="1600" b="0" i="0" u="none" strike="noStrike" baseline="0" dirty="0">
                <a:latin typeface="Arial" panose="020B0604020202020204" pitchFamily="34" charset="0"/>
                <a:cs typeface="Arial" panose="020B0604020202020204" pitchFamily="34" charset="0"/>
              </a:rPr>
              <a:t>I recognise the need for better communication therefore I aim to actively engage with you, ensuring your concerns are heard and involving you in decisions that concern you by introducing informal drop-in hours.</a:t>
            </a:r>
          </a:p>
          <a:p>
            <a:pPr algn="just"/>
            <a:endParaRPr lang="en-GB" sz="1600" b="0" i="0" u="none" strike="noStrike" baseline="0" dirty="0">
              <a:latin typeface="Arial" panose="020B0604020202020204" pitchFamily="34" charset="0"/>
              <a:cs typeface="Arial" panose="020B0604020202020204" pitchFamily="34" charset="0"/>
            </a:endParaRPr>
          </a:p>
          <a:p>
            <a:pPr algn="just"/>
            <a:r>
              <a:rPr lang="en-GB" sz="1600" dirty="0">
                <a:latin typeface="Arial" panose="020B0604020202020204" pitchFamily="34" charset="0"/>
                <a:cs typeface="Arial" panose="020B0604020202020204" pitchFamily="34" charset="0"/>
              </a:rPr>
              <a:t>T</a:t>
            </a:r>
            <a:r>
              <a:rPr lang="en-GB" sz="1600" b="0" i="0" u="none" strike="noStrike" baseline="0" dirty="0">
                <a:latin typeface="Arial" panose="020B0604020202020204" pitchFamily="34" charset="0"/>
                <a:cs typeface="Arial" panose="020B0604020202020204" pitchFamily="34" charset="0"/>
              </a:rPr>
              <a:t>ransportation has always been a critical issue for the young people of Wakefield - many of you face challenges getting home at night. If elected I will lead efforts to make transport more accessible and affordable addressing a fundamental need for you.</a:t>
            </a:r>
          </a:p>
          <a:p>
            <a:pPr algn="just"/>
            <a:endParaRPr lang="en-GB" sz="1600" b="0" i="0" u="none" strike="noStrike" baseline="0" dirty="0">
              <a:latin typeface="Arial" panose="020B0604020202020204" pitchFamily="34" charset="0"/>
              <a:cs typeface="Arial" panose="020B0604020202020204" pitchFamily="34" charset="0"/>
            </a:endParaRPr>
          </a:p>
          <a:p>
            <a:pPr algn="just"/>
            <a:r>
              <a:rPr lang="en-GB" sz="1600" b="0" i="0" u="none" strike="noStrike" baseline="0" dirty="0">
                <a:latin typeface="Arial" panose="020B0604020202020204" pitchFamily="34" charset="0"/>
                <a:cs typeface="Arial" panose="020B0604020202020204" pitchFamily="34" charset="0"/>
              </a:rPr>
              <a:t>I aim to combat issues like child poverty and youth crime in Wakefield. My plan involves creating a website and social media platform for affordable training and job opportunities, alongside advocating for increased government investment in youth projects, reducing crime, and fostering a supportive environment for your growth.</a:t>
            </a:r>
          </a:p>
          <a:p>
            <a:pPr algn="just"/>
            <a:endParaRPr lang="en-GB" sz="1600" b="0" i="0" u="none" strike="noStrike" baseline="0" dirty="0">
              <a:latin typeface="Arial" panose="020B0604020202020204" pitchFamily="34" charset="0"/>
              <a:cs typeface="Arial" panose="020B0604020202020204" pitchFamily="34" charset="0"/>
            </a:endParaRPr>
          </a:p>
          <a:p>
            <a:pPr algn="just"/>
            <a:r>
              <a:rPr lang="en-GB" sz="1600" b="0" i="0" u="none" strike="noStrike" baseline="0" dirty="0">
                <a:latin typeface="Arial" panose="020B0604020202020204" pitchFamily="34" charset="0"/>
                <a:cs typeface="Arial" panose="020B0604020202020204" pitchFamily="34" charset="0"/>
              </a:rPr>
              <a:t>I will support the formation of student-led anti-bullying groups in schools to monitor and address bullying during breaks, lunchtimes, and beyond, supporting teachers and promoting diversity, equality, and awareness for disabled and SEN students establishing a secure and welcoming environment within our schools.</a:t>
            </a:r>
            <a:endParaRPr lang="en-GB"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3985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76311" y="5729266"/>
            <a:ext cx="8583168" cy="1292662"/>
          </a:xfrm>
          <a:prstGeom prst="rect">
            <a:avLst/>
          </a:prstGeom>
          <a:noFill/>
        </p:spPr>
        <p:txBody>
          <a:bodyPr wrap="square" rtlCol="0">
            <a:spAutoFit/>
          </a:bodyPr>
          <a:lstStyle/>
          <a:p>
            <a:r>
              <a:rPr lang="en-GB" sz="2600" b="1" dirty="0">
                <a:solidFill>
                  <a:schemeClr val="bg1"/>
                </a:solidFill>
                <a:latin typeface="Arial" panose="020B0604020202020204" pitchFamily="34" charset="0"/>
                <a:cs typeface="Arial" panose="020B0604020202020204" pitchFamily="34" charset="0"/>
              </a:rPr>
              <a:t>Building services that work for everyone, </a:t>
            </a:r>
          </a:p>
          <a:p>
            <a:r>
              <a:rPr lang="en-GB" sz="2600" b="1" dirty="0">
                <a:solidFill>
                  <a:schemeClr val="bg1"/>
                </a:solidFill>
                <a:latin typeface="Arial" panose="020B0604020202020204" pitchFamily="34" charset="0"/>
                <a:cs typeface="Arial" panose="020B0604020202020204" pitchFamily="34" charset="0"/>
              </a:rPr>
              <a:t>helping everyone to succeed</a:t>
            </a:r>
          </a:p>
          <a:p>
            <a:endParaRPr lang="en-GB" sz="2600" dirty="0">
              <a:latin typeface="Arial" panose="020B0604020202020204" pitchFamily="34" charset="0"/>
              <a:cs typeface="Arial" panose="020B0604020202020204" pitchFamily="34" charset="0"/>
            </a:endParaRPr>
          </a:p>
        </p:txBody>
      </p:sp>
      <p:grpSp>
        <p:nvGrpSpPr>
          <p:cNvPr id="8" name="Group 7"/>
          <p:cNvGrpSpPr/>
          <p:nvPr/>
        </p:nvGrpSpPr>
        <p:grpSpPr>
          <a:xfrm>
            <a:off x="0" y="0"/>
            <a:ext cx="12192000" cy="1437966"/>
            <a:chOff x="0" y="5433680"/>
            <a:chExt cx="12192000" cy="1437966"/>
          </a:xfrm>
        </p:grpSpPr>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t="79032"/>
            <a:stretch/>
          </p:blipFill>
          <p:spPr>
            <a:xfrm>
              <a:off x="0" y="5433680"/>
              <a:ext cx="12192000" cy="1437966"/>
            </a:xfrm>
            <a:prstGeom prst="rect">
              <a:avLst/>
            </a:prstGeom>
          </p:spPr>
        </p:pic>
        <p:sp>
          <p:nvSpPr>
            <p:cNvPr id="13" name="TextBox 12"/>
            <p:cNvSpPr txBox="1"/>
            <p:nvPr/>
          </p:nvSpPr>
          <p:spPr>
            <a:xfrm>
              <a:off x="176311" y="5433680"/>
              <a:ext cx="8583168" cy="1437966"/>
            </a:xfrm>
            <a:prstGeom prst="rect">
              <a:avLst/>
            </a:prstGeom>
            <a:noFill/>
          </p:spPr>
          <p:txBody>
            <a:bodyPr wrap="square" rtlCol="0" anchor="ctr">
              <a:noAutofit/>
            </a:bodyPr>
            <a:lstStyle/>
            <a:p>
              <a:r>
                <a:rPr lang="en-GB" sz="4800" b="1" dirty="0">
                  <a:latin typeface="Arial" panose="020B0604020202020204" pitchFamily="34" charset="0"/>
                  <a:cs typeface="Arial" panose="020B0604020202020204" pitchFamily="34" charset="0"/>
                </a:rPr>
                <a:t>Candidate “C”</a:t>
              </a:r>
            </a:p>
          </p:txBody>
        </p:sp>
      </p:grpSp>
      <p:sp>
        <p:nvSpPr>
          <p:cNvPr id="9" name="TextBox 8">
            <a:extLst>
              <a:ext uri="{FF2B5EF4-FFF2-40B4-BE49-F238E27FC236}">
                <a16:creationId xmlns:a16="http://schemas.microsoft.com/office/drawing/2014/main" id="{A3380F1C-2D9E-48ED-A2B7-1DFCCD4C4835}"/>
              </a:ext>
            </a:extLst>
          </p:cNvPr>
          <p:cNvSpPr txBox="1"/>
          <p:nvPr/>
        </p:nvSpPr>
        <p:spPr>
          <a:xfrm>
            <a:off x="779329" y="1919367"/>
            <a:ext cx="10662408" cy="2792046"/>
          </a:xfrm>
          <a:prstGeom prst="rect">
            <a:avLst/>
          </a:prstGeom>
          <a:noFill/>
        </p:spPr>
        <p:txBody>
          <a:bodyPr wrap="square" rtlCol="0">
            <a:spAutoFit/>
          </a:bodyPr>
          <a:lstStyle/>
          <a:p>
            <a:pPr algn="just">
              <a:lnSpc>
                <a:spcPct val="105000"/>
              </a:lnSpc>
              <a:spcAft>
                <a:spcPts val="800"/>
              </a:spcAft>
            </a:pPr>
            <a:r>
              <a:rPr lang="en-GB" sz="1800" kern="150" dirty="0">
                <a:effectLst/>
                <a:latin typeface="Calibri" panose="020F0502020204030204" pitchFamily="34" charset="0"/>
                <a:ea typeface="Calibri" panose="020F0502020204030204" pitchFamily="34" charset="0"/>
                <a:cs typeface="Times New Roman" panose="02020603050405020304" pitchFamily="18" charset="0"/>
              </a:rPr>
              <a:t>I want to stand as a Member of Youth Parliament because I would like to give young people in the Wakefield district a voice, and I have outlined a promise for if I am elected.</a:t>
            </a:r>
          </a:p>
          <a:p>
            <a:pPr algn="just">
              <a:lnSpc>
                <a:spcPct val="105000"/>
              </a:lnSpc>
              <a:spcBef>
                <a:spcPts val="1200"/>
              </a:spcBef>
            </a:pPr>
            <a:r>
              <a:rPr lang="en-GB" sz="1800" b="1" kern="15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Safer Buses</a:t>
            </a:r>
          </a:p>
          <a:p>
            <a:pPr algn="just">
              <a:lnSpc>
                <a:spcPct val="105000"/>
              </a:lnSpc>
              <a:spcAft>
                <a:spcPts val="800"/>
              </a:spcAft>
            </a:pPr>
            <a:r>
              <a:rPr lang="en-GB" sz="1800" kern="150" dirty="0">
                <a:effectLst/>
                <a:latin typeface="Calibri" panose="020F0502020204030204" pitchFamily="34" charset="0"/>
                <a:ea typeface="Calibri" panose="020F0502020204030204" pitchFamily="34" charset="0"/>
                <a:cs typeface="Times New Roman" panose="02020603050405020304" pitchFamily="18" charset="0"/>
              </a:rPr>
              <a:t>Have you ever felt unsafe on buses? I certainly have, and if I am elected, I will attempt to talk to groups like the West Yorkshire Bus Alliance to implement a system for young people to be safer on buses.</a:t>
            </a:r>
          </a:p>
          <a:p>
            <a:pPr algn="just">
              <a:lnSpc>
                <a:spcPct val="105000"/>
              </a:lnSpc>
              <a:spcBef>
                <a:spcPts val="200"/>
              </a:spcBef>
            </a:pPr>
            <a:r>
              <a:rPr lang="en-GB" sz="1800" b="1" kern="15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How?</a:t>
            </a:r>
          </a:p>
          <a:p>
            <a:pPr algn="just">
              <a:lnSpc>
                <a:spcPct val="105000"/>
              </a:lnSpc>
              <a:spcAft>
                <a:spcPts val="800"/>
              </a:spcAft>
            </a:pPr>
            <a:r>
              <a:rPr lang="en-GB" sz="1800" kern="150" dirty="0">
                <a:effectLst/>
                <a:latin typeface="Calibri" panose="020F0502020204030204" pitchFamily="34" charset="0"/>
                <a:ea typeface="Calibri" panose="020F0502020204030204" pitchFamily="34" charset="0"/>
                <a:cs typeface="Times New Roman" panose="02020603050405020304" pitchFamily="18" charset="0"/>
              </a:rPr>
              <a:t>So how will this happen? Well, I propose a new priority card system on buses, like that of a U19 bus pass, allowing school children to get on the bus first, particularly at peak times like after school. </a:t>
            </a:r>
          </a:p>
        </p:txBody>
      </p:sp>
    </p:spTree>
    <p:extLst>
      <p:ext uri="{BB962C8B-B14F-4D97-AF65-F5344CB8AC3E}">
        <p14:creationId xmlns:p14="http://schemas.microsoft.com/office/powerpoint/2010/main" val="924065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1496</TotalTime>
  <Words>1679</Words>
  <Application>Microsoft Office PowerPoint</Application>
  <PresentationFormat>Widescreen</PresentationFormat>
  <Paragraphs>125</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Wakefield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Hawlor, Sharron</dc:creator>
  <cp:lastModifiedBy>Browning, Joanne</cp:lastModifiedBy>
  <cp:revision>56</cp:revision>
  <dcterms:created xsi:type="dcterms:W3CDTF">2020-11-03T14:51:24Z</dcterms:created>
  <dcterms:modified xsi:type="dcterms:W3CDTF">2024-01-19T15:55:58Z</dcterms:modified>
</cp:coreProperties>
</file>